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embeddedFontLst>
    <p:embeddedFont>
      <p:font typeface="Tahoma" panose="020B0604030504040204" pitchFamily="34" charset="0"/>
      <p:regular r:id="rId48"/>
      <p:bold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3355gBvtljRO28V71etLeNiSE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4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spanadvocacy.org/content/youth-resources-empowerment" TargetMode="External"/><Relationship Id="rId7" Type="http://schemas.openxmlformats.org/officeDocument/2006/relationships/hyperlink" Target="http://rwjms.rutgers.edu/boggscenter/products/KeepingItRealHowtoGettheSupportsYouNeedfortheLifeYouWant.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njcdd.org/" TargetMode="External"/><Relationship Id="rId5" Type="http://schemas.openxmlformats.org/officeDocument/2006/relationships/hyperlink" Target="http://fvkasa.org/espanol.php" TargetMode="External"/><Relationship Id="rId4" Type="http://schemas.openxmlformats.org/officeDocument/2006/relationships/hyperlink" Target="http://www.fvkasa.org/index.php"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thinkcollege.ne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spanadvocacy.org/sites/g/files/g524681/f/files/CaregiverChecklist_RE_0.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www.spanadvocacy.org/content/national-raise-technical-assistance-center" TargetMode="External"/><Relationship Id="rId3" Type="http://schemas.openxmlformats.org/officeDocument/2006/relationships/hyperlink" Target="http://careerconnections.nj.gov/careerconnections/plan/foryou/disable/steps_in_the_dvrs_process.shtml" TargetMode="External"/><Relationship Id="rId7" Type="http://schemas.openxmlformats.org/officeDocument/2006/relationships/hyperlink" Target="http://www.spanadvocacy.org/content/reach-transition-resources-employment-access-community-living-and-hope"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irecord.dhs.state.nj.us/providersearch" TargetMode="External"/><Relationship Id="rId5" Type="http://schemas.openxmlformats.org/officeDocument/2006/relationships/hyperlink" Target="http://www.state.nj.us/humanservices/ddd/services/" TargetMode="External"/><Relationship Id="rId4" Type="http://schemas.openxmlformats.org/officeDocument/2006/relationships/hyperlink" Target="http://www.njsilc.org/"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5fa32752f_0_4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86" name="Google Shape;86;gc5fa32752f_0_4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gc5fa32752f_0_44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1400"/>
              <a:buNone/>
            </a:pPr>
            <a:r>
              <a:rPr lang="en-US">
                <a:solidFill>
                  <a:srgbClr val="000000"/>
                </a:solidFill>
                <a:latin typeface="Arial"/>
                <a:ea typeface="Arial"/>
                <a:cs typeface="Arial"/>
                <a:sym typeface="Arial"/>
              </a:rPr>
              <a:t>Jefferson Township Roundtable</a:t>
            </a:r>
            <a:endParaRPr>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a:solidFill>
                  <a:srgbClr val="000000"/>
                </a:solidFill>
                <a:latin typeface="Arial"/>
                <a:ea typeface="Arial"/>
                <a:cs typeface="Arial"/>
                <a:sym typeface="Arial"/>
              </a:rPr>
              <a:t>Attendance:</a:t>
            </a:r>
            <a:endParaRPr>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a:solidFill>
                  <a:srgbClr val="000000"/>
                </a:solidFill>
                <a:latin typeface="Arial"/>
                <a:ea typeface="Arial"/>
                <a:cs typeface="Arial"/>
                <a:sym typeface="Arial"/>
              </a:rPr>
              <a:t>Share handout and SEPAG Guide Link:</a:t>
            </a:r>
            <a:endParaRPr>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a:solidFill>
                  <a:srgbClr val="000000"/>
                </a:solidFill>
                <a:latin typeface="Arial"/>
                <a:ea typeface="Arial"/>
                <a:cs typeface="Arial"/>
                <a:sym typeface="Arial"/>
              </a:rPr>
              <a:t>Welcome everyone to the presentation, introduce yourself and poll the audience to gain a sense of the participants.</a:t>
            </a:r>
            <a:endParaRPr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5fa32752f_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10</a:t>
            </a:fld>
            <a:endParaRPr sz="1200" b="0" i="0" u="none" strike="noStrike" cap="none">
              <a:solidFill>
                <a:srgbClr val="000000"/>
              </a:solidFill>
              <a:latin typeface="Times New Roman"/>
              <a:ea typeface="Times New Roman"/>
              <a:cs typeface="Times New Roman"/>
              <a:sym typeface="Times New Roman"/>
            </a:endParaRPr>
          </a:p>
        </p:txBody>
      </p:sp>
      <p:sp>
        <p:nvSpPr>
          <p:cNvPr id="162" name="Google Shape;162;gc5fa32752f_1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gc5fa32752f_1_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457200" lvl="1" indent="-346075" algn="l" rtl="0">
              <a:lnSpc>
                <a:spcPct val="95000"/>
              </a:lnSpc>
              <a:spcBef>
                <a:spcPts val="0"/>
              </a:spcBef>
              <a:spcAft>
                <a:spcPts val="0"/>
              </a:spcAft>
              <a:buSzPts val="1400"/>
              <a:buNone/>
            </a:pPr>
            <a:r>
              <a:rPr lang="en-US" sz="1600">
                <a:solidFill>
                  <a:srgbClr val="000000"/>
                </a:solidFill>
                <a:latin typeface="Arial"/>
                <a:ea typeface="Arial"/>
                <a:cs typeface="Arial"/>
                <a:sym typeface="Arial"/>
              </a:rPr>
              <a:t>These 4 items makeup the Statement of Transition Planning that is required at age 14.  It is one page of the Transition Planning section of the IEP.  </a:t>
            </a:r>
            <a:endParaRPr/>
          </a:p>
          <a:p>
            <a:pPr marL="457200" lvl="1" indent="-346075"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457200" lvl="1" indent="-346075" algn="l" rtl="0">
              <a:lnSpc>
                <a:spcPct val="95000"/>
              </a:lnSpc>
              <a:spcBef>
                <a:spcPts val="0"/>
              </a:spcBef>
              <a:spcAft>
                <a:spcPts val="0"/>
              </a:spcAft>
              <a:buSzPts val="1400"/>
              <a:buNone/>
            </a:pPr>
            <a:r>
              <a:rPr lang="en-US" sz="1600">
                <a:solidFill>
                  <a:srgbClr val="000000"/>
                </a:solidFill>
                <a:latin typeface="Arial"/>
                <a:ea typeface="Arial"/>
                <a:cs typeface="Arial"/>
                <a:sym typeface="Arial"/>
              </a:rPr>
              <a:t>Let’s examine this more closely on the next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5fa32752f_1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gc5fa32752f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346167" algn="l" rtl="0">
              <a:lnSpc>
                <a:spcPct val="65000"/>
              </a:lnSpc>
              <a:spcBef>
                <a:spcPts val="0"/>
              </a:spcBef>
              <a:spcAft>
                <a:spcPts val="0"/>
              </a:spcAft>
              <a:buClr>
                <a:srgbClr val="000000"/>
              </a:buClr>
              <a:buSzPts val="1295"/>
              <a:buFont typeface="Arial"/>
              <a:buChar char="•"/>
            </a:pPr>
            <a:r>
              <a:rPr lang="en-US" sz="1295">
                <a:solidFill>
                  <a:srgbClr val="000000"/>
                </a:solidFill>
                <a:latin typeface="Arial"/>
                <a:ea typeface="Arial"/>
                <a:cs typeface="Arial"/>
                <a:sym typeface="Arial"/>
              </a:rPr>
              <a:t>The IEP must identify the student’s strengths, interests and preferences that are based on informed decision-making. The team should discuss ways to document/collect data on this student information.</a:t>
            </a:r>
            <a:endParaRPr sz="925">
              <a:latin typeface="Times New Roman"/>
              <a:ea typeface="Times New Roman"/>
              <a:cs typeface="Times New Roman"/>
              <a:sym typeface="Times New Roman"/>
            </a:endParaRPr>
          </a:p>
          <a:p>
            <a:pPr marL="0" lvl="0" indent="0" algn="l" rtl="0">
              <a:lnSpc>
                <a:spcPct val="65000"/>
              </a:lnSpc>
              <a:spcBef>
                <a:spcPts val="0"/>
              </a:spcBef>
              <a:spcAft>
                <a:spcPts val="0"/>
              </a:spcAft>
              <a:buSzPts val="1400"/>
              <a:buNone/>
            </a:pPr>
            <a:endParaRPr sz="1295">
              <a:solidFill>
                <a:srgbClr val="000000"/>
              </a:solidFill>
              <a:latin typeface="Arial"/>
              <a:ea typeface="Arial"/>
              <a:cs typeface="Arial"/>
              <a:sym typeface="Arial"/>
            </a:endParaRPr>
          </a:p>
          <a:p>
            <a:pPr marL="457200" lvl="1" indent="-346167" algn="l" rtl="0">
              <a:lnSpc>
                <a:spcPct val="65000"/>
              </a:lnSpc>
              <a:spcBef>
                <a:spcPts val="0"/>
              </a:spcBef>
              <a:spcAft>
                <a:spcPts val="0"/>
              </a:spcAft>
              <a:buClr>
                <a:srgbClr val="000000"/>
              </a:buClr>
              <a:buSzPts val="1295"/>
              <a:buFont typeface="Arial"/>
              <a:buChar char="•"/>
            </a:pPr>
            <a:r>
              <a:rPr lang="en-US" sz="1295">
                <a:solidFill>
                  <a:srgbClr val="000000"/>
                </a:solidFill>
                <a:latin typeface="Arial"/>
                <a:ea typeface="Arial"/>
                <a:cs typeface="Arial"/>
                <a:sym typeface="Arial"/>
              </a:rPr>
              <a:t>After considering the student’s interests, preferences and desired future outcome, there should be a measurable goal in each of these areas:</a:t>
            </a:r>
            <a:endParaRPr sz="925">
              <a:latin typeface="Times New Roman"/>
              <a:ea typeface="Times New Roman"/>
              <a:cs typeface="Times New Roman"/>
              <a:sym typeface="Times New Roman"/>
            </a:endParaRPr>
          </a:p>
          <a:p>
            <a:pPr marL="866208" lvl="2" indent="-287682" algn="l" rtl="0">
              <a:lnSpc>
                <a:spcPct val="65000"/>
              </a:lnSpc>
              <a:spcBef>
                <a:spcPts val="0"/>
              </a:spcBef>
              <a:spcAft>
                <a:spcPts val="0"/>
              </a:spcAft>
              <a:buClr>
                <a:srgbClr val="000000"/>
              </a:buClr>
              <a:buSzPts val="1036"/>
              <a:buFont typeface="Courier New"/>
              <a:buChar char="o"/>
            </a:pPr>
            <a:r>
              <a:rPr lang="en-US" sz="1295">
                <a:solidFill>
                  <a:srgbClr val="000000"/>
                </a:solidFill>
                <a:latin typeface="Arial"/>
                <a:ea typeface="Arial"/>
                <a:cs typeface="Arial"/>
                <a:sym typeface="Arial"/>
              </a:rPr>
              <a:t>Education-college, vocational training, continuing ed, adult ed</a:t>
            </a:r>
            <a:endParaRPr sz="925">
              <a:latin typeface="Times New Roman"/>
              <a:ea typeface="Times New Roman"/>
              <a:cs typeface="Times New Roman"/>
              <a:sym typeface="Times New Roman"/>
            </a:endParaRPr>
          </a:p>
          <a:p>
            <a:pPr marL="866208" lvl="2" indent="-287682" algn="l" rtl="0">
              <a:lnSpc>
                <a:spcPct val="65000"/>
              </a:lnSpc>
              <a:spcBef>
                <a:spcPts val="0"/>
              </a:spcBef>
              <a:spcAft>
                <a:spcPts val="0"/>
              </a:spcAft>
              <a:buClr>
                <a:srgbClr val="000000"/>
              </a:buClr>
              <a:buSzPts val="1036"/>
              <a:buFont typeface="Courier New"/>
              <a:buChar char="o"/>
            </a:pPr>
            <a:r>
              <a:rPr lang="en-US" sz="1295">
                <a:solidFill>
                  <a:srgbClr val="000000"/>
                </a:solidFill>
                <a:latin typeface="Arial"/>
                <a:ea typeface="Arial"/>
                <a:cs typeface="Arial"/>
                <a:sym typeface="Arial"/>
              </a:rPr>
              <a:t>Employment-volunteer opportunities, internships, part time work, work study, skill development</a:t>
            </a:r>
            <a:endParaRPr sz="925">
              <a:latin typeface="Times New Roman"/>
              <a:ea typeface="Times New Roman"/>
              <a:cs typeface="Times New Roman"/>
              <a:sym typeface="Times New Roman"/>
            </a:endParaRPr>
          </a:p>
          <a:p>
            <a:pPr marL="866208" lvl="2" indent="-287682" algn="l" rtl="0">
              <a:lnSpc>
                <a:spcPct val="65000"/>
              </a:lnSpc>
              <a:spcBef>
                <a:spcPts val="0"/>
              </a:spcBef>
              <a:spcAft>
                <a:spcPts val="0"/>
              </a:spcAft>
              <a:buClr>
                <a:srgbClr val="000000"/>
              </a:buClr>
              <a:buSzPts val="1036"/>
              <a:buFont typeface="Courier New"/>
              <a:buChar char="o"/>
            </a:pPr>
            <a:r>
              <a:rPr lang="en-US" sz="1295">
                <a:solidFill>
                  <a:srgbClr val="000000"/>
                </a:solidFill>
                <a:latin typeface="Arial"/>
                <a:ea typeface="Arial"/>
                <a:cs typeface="Arial"/>
                <a:sym typeface="Arial"/>
              </a:rPr>
              <a:t>Community participation-scouts, recreation/leisure activities, extra curricular activities, friendships, banking, shopping</a:t>
            </a:r>
            <a:endParaRPr sz="925">
              <a:latin typeface="Times New Roman"/>
              <a:ea typeface="Times New Roman"/>
              <a:cs typeface="Times New Roman"/>
              <a:sym typeface="Times New Roman"/>
            </a:endParaRPr>
          </a:p>
          <a:p>
            <a:pPr marL="866208" lvl="2" indent="-287682" algn="l" rtl="0">
              <a:lnSpc>
                <a:spcPct val="65000"/>
              </a:lnSpc>
              <a:spcBef>
                <a:spcPts val="0"/>
              </a:spcBef>
              <a:spcAft>
                <a:spcPts val="0"/>
              </a:spcAft>
              <a:buClr>
                <a:srgbClr val="000000"/>
              </a:buClr>
              <a:buSzPts val="1036"/>
              <a:buFont typeface="Courier New"/>
              <a:buChar char="o"/>
            </a:pPr>
            <a:r>
              <a:rPr lang="en-US" sz="1295">
                <a:solidFill>
                  <a:srgbClr val="000000"/>
                </a:solidFill>
                <a:latin typeface="Arial"/>
                <a:ea typeface="Arial"/>
                <a:cs typeface="Arial"/>
                <a:sym typeface="Arial"/>
              </a:rPr>
              <a:t>Independent living-transportation/travel training, job coaching, personal finance, nutrition</a:t>
            </a:r>
            <a:endParaRPr sz="925">
              <a:latin typeface="Times New Roman"/>
              <a:ea typeface="Times New Roman"/>
              <a:cs typeface="Times New Roman"/>
              <a:sym typeface="Times New Roman"/>
            </a:endParaRPr>
          </a:p>
          <a:p>
            <a:pPr marL="0" lvl="0" indent="0" algn="l" rtl="0">
              <a:lnSpc>
                <a:spcPct val="65000"/>
              </a:lnSpc>
              <a:spcBef>
                <a:spcPts val="0"/>
              </a:spcBef>
              <a:spcAft>
                <a:spcPts val="0"/>
              </a:spcAft>
              <a:buSzPts val="1400"/>
              <a:buNone/>
            </a:pPr>
            <a:endParaRPr sz="1295">
              <a:solidFill>
                <a:srgbClr val="000000"/>
              </a:solidFill>
              <a:latin typeface="Arial"/>
              <a:ea typeface="Arial"/>
              <a:cs typeface="Arial"/>
              <a:sym typeface="Arial"/>
            </a:endParaRPr>
          </a:p>
          <a:p>
            <a:pPr marL="457200" lvl="1" indent="-346167" algn="l" rtl="0">
              <a:lnSpc>
                <a:spcPct val="65000"/>
              </a:lnSpc>
              <a:spcBef>
                <a:spcPts val="0"/>
              </a:spcBef>
              <a:spcAft>
                <a:spcPts val="0"/>
              </a:spcAft>
              <a:buClr>
                <a:srgbClr val="000000"/>
              </a:buClr>
              <a:buSzPts val="1295"/>
              <a:buFont typeface="Arial"/>
              <a:buChar char="•"/>
            </a:pPr>
            <a:r>
              <a:rPr lang="en-US" sz="1295">
                <a:solidFill>
                  <a:srgbClr val="000000"/>
                </a:solidFill>
                <a:latin typeface="Arial"/>
                <a:ea typeface="Arial"/>
                <a:cs typeface="Arial"/>
                <a:sym typeface="Arial"/>
              </a:rPr>
              <a:t>Courses of study should be tied to the goals identified, ie: college prep classes, accommodations for college classes, social skills, sports</a:t>
            </a:r>
            <a:endParaRPr sz="925">
              <a:latin typeface="Times New Roman"/>
              <a:ea typeface="Times New Roman"/>
              <a:cs typeface="Times New Roman"/>
              <a:sym typeface="Times New Roman"/>
            </a:endParaRPr>
          </a:p>
          <a:p>
            <a:pPr marL="0" lvl="0" indent="0" algn="l" rtl="0">
              <a:lnSpc>
                <a:spcPct val="65000"/>
              </a:lnSpc>
              <a:spcBef>
                <a:spcPts val="0"/>
              </a:spcBef>
              <a:spcAft>
                <a:spcPts val="0"/>
              </a:spcAft>
              <a:buSzPts val="1400"/>
              <a:buNone/>
            </a:pPr>
            <a:endParaRPr sz="1295">
              <a:solidFill>
                <a:srgbClr val="000000"/>
              </a:solidFill>
              <a:latin typeface="Arial"/>
              <a:ea typeface="Arial"/>
              <a:cs typeface="Arial"/>
              <a:sym typeface="Arial"/>
            </a:endParaRPr>
          </a:p>
          <a:p>
            <a:pPr marL="457200" lvl="1" indent="-346167" algn="l" rtl="0">
              <a:lnSpc>
                <a:spcPct val="65000"/>
              </a:lnSpc>
              <a:spcBef>
                <a:spcPts val="0"/>
              </a:spcBef>
              <a:spcAft>
                <a:spcPts val="0"/>
              </a:spcAft>
              <a:buClr>
                <a:srgbClr val="000000"/>
              </a:buClr>
              <a:buSzPts val="1295"/>
              <a:buFont typeface="Arial"/>
              <a:buChar char="•"/>
            </a:pPr>
            <a:r>
              <a:rPr lang="en-US" sz="1295">
                <a:solidFill>
                  <a:srgbClr val="000000"/>
                </a:solidFill>
                <a:latin typeface="Arial"/>
                <a:ea typeface="Arial"/>
                <a:cs typeface="Arial"/>
                <a:sym typeface="Arial"/>
              </a:rPr>
              <a:t>Related strategies should help the student to achieve the skills needed to master the goals by the end of the year, ie: social skills, counseling, study skills.  Brainstorm with your team to identify.</a:t>
            </a:r>
            <a:endParaRPr/>
          </a:p>
          <a:p>
            <a:pPr marL="0" lvl="0" indent="0" algn="l" rtl="0">
              <a:lnSpc>
                <a:spcPct val="70000"/>
              </a:lnSpc>
              <a:spcBef>
                <a:spcPts val="0"/>
              </a:spcBef>
              <a:spcAft>
                <a:spcPts val="0"/>
              </a:spcAft>
              <a:buSzPts val="1400"/>
              <a:buNone/>
            </a:pPr>
            <a:endParaRPr sz="925">
              <a:latin typeface="Times New Roman"/>
              <a:ea typeface="Times New Roman"/>
              <a:cs typeface="Times New Roman"/>
              <a:sym typeface="Times New Roman"/>
            </a:endParaRPr>
          </a:p>
        </p:txBody>
      </p:sp>
      <p:sp>
        <p:nvSpPr>
          <p:cNvPr id="171" name="Google Shape;171;gc5fa32752f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11</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5fa32752f_1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a:t>
            </a:fld>
            <a:endParaRPr sz="1200" b="0" i="0" u="none" strike="noStrike" cap="none">
              <a:solidFill>
                <a:srgbClr val="000000"/>
              </a:solidFill>
              <a:latin typeface="Times New Roman"/>
              <a:ea typeface="Times New Roman"/>
              <a:cs typeface="Times New Roman"/>
              <a:sym typeface="Times New Roman"/>
            </a:endParaRPr>
          </a:p>
        </p:txBody>
      </p:sp>
      <p:sp>
        <p:nvSpPr>
          <p:cNvPr id="176" name="Google Shape;176;gc5fa32752f_1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gc5fa32752f_1_2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1400"/>
              <a:buNone/>
            </a:pPr>
            <a:endParaRPr sz="1600" b="1">
              <a:solidFill>
                <a:srgbClr val="000000"/>
              </a:solidFill>
              <a:latin typeface="Arial"/>
              <a:ea typeface="Arial"/>
              <a:cs typeface="Arial"/>
              <a:sym typeface="Arial"/>
            </a:endParaRPr>
          </a:p>
          <a:p>
            <a:pPr marL="457200" lvl="1" indent="-346075"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A date of implementation and the person/agency providing the service must be noted in the IEP for each of these areas.</a:t>
            </a:r>
            <a:endParaRPr/>
          </a:p>
          <a:p>
            <a:pPr marL="457200" lvl="1" indent="-346075"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457200" lvl="1" indent="-346075"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It should not state “family” or “parents” for EVERY item.</a:t>
            </a:r>
            <a:endParaRPr/>
          </a:p>
          <a:p>
            <a:pPr marL="457200" lvl="1" indent="-244475" algn="l" rtl="0">
              <a:lnSpc>
                <a:spcPct val="95000"/>
              </a:lnSpc>
              <a:spcBef>
                <a:spcPts val="0"/>
              </a:spcBef>
              <a:spcAft>
                <a:spcPts val="0"/>
              </a:spcAft>
              <a:buClr>
                <a:srgbClr val="000000"/>
              </a:buClr>
              <a:buSzPts val="1600"/>
              <a:buFont typeface="Calibri"/>
              <a:buNone/>
            </a:pPr>
            <a:endParaRPr sz="1600">
              <a:solidFill>
                <a:srgbClr val="000000"/>
              </a:solidFill>
              <a:latin typeface="Arial"/>
              <a:ea typeface="Arial"/>
              <a:cs typeface="Arial"/>
              <a:sym typeface="Arial"/>
            </a:endParaRPr>
          </a:p>
          <a:p>
            <a:pPr marL="457200" lvl="1" indent="-346075"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If we seriously consider and develop a plan for each of these areas, we will have developed a good transition plan.  Note the plan is review annually!</a:t>
            </a:r>
            <a:endParaRPr/>
          </a:p>
          <a:p>
            <a:pPr marL="457200" lvl="1" indent="-244475" algn="l" rtl="0">
              <a:lnSpc>
                <a:spcPct val="95000"/>
              </a:lnSpc>
              <a:spcBef>
                <a:spcPts val="0"/>
              </a:spcBef>
              <a:spcAft>
                <a:spcPts val="0"/>
              </a:spcAft>
              <a:buClr>
                <a:srgbClr val="000000"/>
              </a:buClr>
              <a:buSzPts val="1600"/>
              <a:buFont typeface="Calibri"/>
              <a:buNone/>
            </a:pPr>
            <a:endParaRPr sz="1600">
              <a:solidFill>
                <a:srgbClr val="000000"/>
              </a:solidFill>
              <a:latin typeface="Arial"/>
              <a:ea typeface="Arial"/>
              <a:cs typeface="Arial"/>
              <a:sym typeface="Arial"/>
            </a:endParaRPr>
          </a:p>
          <a:p>
            <a:pPr marL="457200" lvl="1" indent="-346075"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Let’s look at each of these areas of the IEP…..</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5fa32752f_1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4" name="Google Shape;184;gc5fa32752f_1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1400"/>
              <a:buNone/>
            </a:pPr>
            <a:endParaRPr sz="1100"/>
          </a:p>
          <a:p>
            <a:pPr marL="457200" lvl="1" indent="-346075" algn="l" rtl="0">
              <a:lnSpc>
                <a:spcPct val="95000"/>
              </a:lnSpc>
              <a:spcBef>
                <a:spcPts val="0"/>
              </a:spcBef>
              <a:spcAft>
                <a:spcPts val="0"/>
              </a:spcAft>
              <a:buClr>
                <a:srgbClr val="000000"/>
              </a:buClr>
              <a:buSzPts val="1500"/>
              <a:buFont typeface="Arial"/>
              <a:buChar char="•"/>
            </a:pPr>
            <a:r>
              <a:rPr lang="en-US" sz="1500">
                <a:solidFill>
                  <a:srgbClr val="000000"/>
                </a:solidFill>
                <a:latin typeface="Arial"/>
                <a:ea typeface="Arial"/>
                <a:cs typeface="Arial"/>
                <a:sym typeface="Arial"/>
              </a:rPr>
              <a:t>Instruction-where will the student continue his/her education? What is needed to ensure enrollment/acceptance?</a:t>
            </a:r>
            <a:endParaRPr/>
          </a:p>
          <a:p>
            <a:pPr marL="457200" lvl="1" indent="-276225" algn="l" rtl="0">
              <a:lnSpc>
                <a:spcPct val="95000"/>
              </a:lnSpc>
              <a:spcBef>
                <a:spcPts val="0"/>
              </a:spcBef>
              <a:spcAft>
                <a:spcPts val="0"/>
              </a:spcAft>
              <a:buClr>
                <a:srgbClr val="000000"/>
              </a:buClr>
              <a:buSzPts val="1100"/>
              <a:buFont typeface="Calibri"/>
              <a:buNone/>
            </a:pPr>
            <a:endParaRPr sz="1100"/>
          </a:p>
          <a:p>
            <a:pPr marL="457200" lvl="1" indent="-346075" algn="l" rtl="0">
              <a:lnSpc>
                <a:spcPct val="95000"/>
              </a:lnSpc>
              <a:spcBef>
                <a:spcPts val="0"/>
              </a:spcBef>
              <a:spcAft>
                <a:spcPts val="0"/>
              </a:spcAft>
              <a:buClr>
                <a:srgbClr val="000000"/>
              </a:buClr>
              <a:buSzPts val="1500"/>
              <a:buFont typeface="Arial"/>
              <a:buChar char="•"/>
            </a:pPr>
            <a:r>
              <a:rPr lang="en-US" sz="1500">
                <a:solidFill>
                  <a:srgbClr val="000000"/>
                </a:solidFill>
                <a:latin typeface="Arial"/>
                <a:ea typeface="Arial"/>
                <a:cs typeface="Arial"/>
                <a:sym typeface="Arial"/>
              </a:rPr>
              <a:t>Related Services-will the student need to continue current related services? How can they access this service.</a:t>
            </a:r>
            <a:endParaRPr/>
          </a:p>
          <a:p>
            <a:pPr marL="457200" lvl="1" indent="-346075" algn="l" rtl="0">
              <a:lnSpc>
                <a:spcPct val="95000"/>
              </a:lnSpc>
              <a:spcBef>
                <a:spcPts val="0"/>
              </a:spcBef>
              <a:spcAft>
                <a:spcPts val="0"/>
              </a:spcAft>
              <a:buSzPts val="1400"/>
              <a:buNone/>
            </a:pPr>
            <a:endParaRPr sz="1100"/>
          </a:p>
          <a:p>
            <a:pPr marL="457200" lvl="1" indent="-346075" algn="l" rtl="0">
              <a:lnSpc>
                <a:spcPct val="95000"/>
              </a:lnSpc>
              <a:spcBef>
                <a:spcPts val="0"/>
              </a:spcBef>
              <a:spcAft>
                <a:spcPts val="0"/>
              </a:spcAft>
              <a:buClr>
                <a:srgbClr val="000000"/>
              </a:buClr>
              <a:buSzPts val="1500"/>
              <a:buFont typeface="Arial"/>
              <a:buChar char="•"/>
            </a:pPr>
            <a:r>
              <a:rPr lang="en-US" sz="1500">
                <a:solidFill>
                  <a:srgbClr val="000000"/>
                </a:solidFill>
                <a:latin typeface="Arial"/>
                <a:ea typeface="Arial"/>
                <a:cs typeface="Arial"/>
                <a:sym typeface="Arial"/>
              </a:rPr>
              <a:t>Community Experiences-banking, shopping, transportation, recreation</a:t>
            </a:r>
            <a:endParaRPr sz="1100"/>
          </a:p>
          <a:p>
            <a:pPr marL="0" lvl="0" indent="0" algn="l" rtl="0">
              <a:lnSpc>
                <a:spcPct val="100000"/>
              </a:lnSpc>
              <a:spcBef>
                <a:spcPts val="0"/>
              </a:spcBef>
              <a:spcAft>
                <a:spcPts val="0"/>
              </a:spcAft>
              <a:buSzPts val="1400"/>
              <a:buNone/>
            </a:pPr>
            <a:endParaRPr sz="1100"/>
          </a:p>
        </p:txBody>
      </p:sp>
      <p:sp>
        <p:nvSpPr>
          <p:cNvPr id="185" name="Google Shape;185;gc5fa32752f_1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13</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c5fa32752f_1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gc5fa32752f_1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346075"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Employment-identify and secure jobs/ volunteer positions in the student’s area of interest. What skills does the student need to improve these opportunities.</a:t>
            </a:r>
            <a:endParaRPr/>
          </a:p>
          <a:p>
            <a:pPr marL="457200" lvl="1" indent="-269875" algn="l" rtl="0">
              <a:lnSpc>
                <a:spcPct val="95000"/>
              </a:lnSpc>
              <a:spcBef>
                <a:spcPts val="0"/>
              </a:spcBef>
              <a:spcAft>
                <a:spcPts val="0"/>
              </a:spcAft>
              <a:buClr>
                <a:srgbClr val="000000"/>
              </a:buClr>
              <a:buSzPts val="1200"/>
              <a:buFont typeface="Calibri"/>
              <a:buNone/>
            </a:pPr>
            <a:endParaRPr/>
          </a:p>
          <a:p>
            <a:pPr marL="457200" lvl="1" indent="-346075"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Adult Living-SSI, voting, DVR, DDD, MH, County office on Disability, CILs</a:t>
            </a:r>
            <a:endParaRPr/>
          </a:p>
          <a:p>
            <a:pPr marL="457200" lvl="1" indent="-269875" algn="l" rtl="0">
              <a:lnSpc>
                <a:spcPct val="95000"/>
              </a:lnSpc>
              <a:spcBef>
                <a:spcPts val="0"/>
              </a:spcBef>
              <a:spcAft>
                <a:spcPts val="0"/>
              </a:spcAft>
              <a:buClr>
                <a:srgbClr val="000000"/>
              </a:buClr>
              <a:buSzPts val="1200"/>
              <a:buFont typeface="Calibri"/>
              <a:buNone/>
            </a:pPr>
            <a:endParaRPr/>
          </a:p>
          <a:p>
            <a:pPr marL="457200" lvl="1" indent="-346075"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Daily Living-Self advocacy, independence, improved communication skills, residency, day programs</a:t>
            </a:r>
            <a:endParaRPr/>
          </a:p>
          <a:p>
            <a:pPr marL="457200" lvl="1" indent="-269875" algn="l" rtl="0">
              <a:lnSpc>
                <a:spcPct val="95000"/>
              </a:lnSpc>
              <a:spcBef>
                <a:spcPts val="0"/>
              </a:spcBef>
              <a:spcAft>
                <a:spcPts val="0"/>
              </a:spcAft>
              <a:buClr>
                <a:srgbClr val="000000"/>
              </a:buClr>
              <a:buSzPts val="1200"/>
              <a:buFont typeface="Calibri"/>
              <a:buNone/>
            </a:pPr>
            <a:endParaRPr/>
          </a:p>
          <a:p>
            <a:pPr marL="457200" lvl="1" indent="-346075"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Functional vocational evaluation can provide data on future employment opportunities</a:t>
            </a:r>
            <a:endParaRPr/>
          </a:p>
          <a:p>
            <a:pPr marL="0" lvl="0" indent="0" algn="l" rtl="0">
              <a:lnSpc>
                <a:spcPct val="100000"/>
              </a:lnSpc>
              <a:spcBef>
                <a:spcPts val="0"/>
              </a:spcBef>
              <a:spcAft>
                <a:spcPts val="0"/>
              </a:spcAft>
              <a:buSzPts val="1400"/>
              <a:buNone/>
            </a:pPr>
            <a:endParaRPr/>
          </a:p>
        </p:txBody>
      </p:sp>
      <p:sp>
        <p:nvSpPr>
          <p:cNvPr id="191" name="Google Shape;191;gc5fa32752f_1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14</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c5fa32752f_1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15</a:t>
            </a:fld>
            <a:endParaRPr sz="1200" b="0" i="0" u="none" strike="noStrike" cap="none">
              <a:solidFill>
                <a:srgbClr val="000000"/>
              </a:solidFill>
              <a:latin typeface="Times New Roman"/>
              <a:ea typeface="Times New Roman"/>
              <a:cs typeface="Times New Roman"/>
              <a:sym typeface="Times New Roman"/>
            </a:endParaRPr>
          </a:p>
        </p:txBody>
      </p:sp>
      <p:sp>
        <p:nvSpPr>
          <p:cNvPr id="196" name="Google Shape;196;gc5fa32752f_1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gc5fa32752f_1_3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The Transition Plan is one component of the IEP.</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IEP goals should reflect the outcomes identified in the Transition Plan.</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All goals in the IEP must be measurable and tied to skill development.  The goal should be attainable by the end of the year.  </a:t>
            </a:r>
            <a:endParaRPr/>
          </a:p>
          <a:p>
            <a:pPr marL="0" lvl="0" indent="0" algn="l" rtl="0">
              <a:lnSpc>
                <a:spcPct val="95000"/>
              </a:lnSpc>
              <a:spcBef>
                <a:spcPts val="0"/>
              </a:spcBef>
              <a:spcAft>
                <a:spcPts val="0"/>
              </a:spcAft>
              <a:buClr>
                <a:schemeClr val="dk1"/>
              </a:buClr>
              <a:buSzPts val="1600"/>
              <a:buFont typeface="Calibri"/>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How do we know if it’s measurable – can a stranger read the goal, observe the student and determine mastery of the skill?</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Example of not-measurable goal: </a:t>
            </a:r>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Diane will improve in math.</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Example of measurable goal:</a:t>
            </a:r>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Diane will independently identify the correct currency required to make a purchase.</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Remember: </a:t>
            </a:r>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 Goals must support the identified post school outcomes.</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 Must address skill deficits (an identified area of need)</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c5fa32752f_1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c5fa32752f_1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Another component of the Transition Plan of the IEP focuses on Interagency Linkages.  These are those agencies that the student will need to access for support.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school district will assist the family in making these linkages by completing this section of the IEP.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Again, this is reviewed annually.</a:t>
            </a:r>
            <a:endParaRPr/>
          </a:p>
        </p:txBody>
      </p:sp>
      <p:sp>
        <p:nvSpPr>
          <p:cNvPr id="205" name="Google Shape;205;gc5fa32752f_1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5fa32752f_1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a:t>
            </a:fld>
            <a:endParaRPr sz="1200" b="0" i="0" u="none" strike="noStrike" cap="none">
              <a:solidFill>
                <a:srgbClr val="000000"/>
              </a:solidFill>
              <a:latin typeface="Times New Roman"/>
              <a:ea typeface="Times New Roman"/>
              <a:cs typeface="Times New Roman"/>
              <a:sym typeface="Times New Roman"/>
            </a:endParaRPr>
          </a:p>
        </p:txBody>
      </p:sp>
      <p:sp>
        <p:nvSpPr>
          <p:cNvPr id="210" name="Google Shape;210;gc5fa32752f_1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gc5fa32752f_1_5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Parents needing Guardianship should start this process at this time. Parents can seek assistance from DDD or the Guardianship Association of NJ to gather information about deciding on full or limited guardianship and on choosing a guardian if warranted.</a:t>
            </a:r>
            <a:endParaRPr/>
          </a:p>
          <a:p>
            <a:pPr marL="0" lvl="0" indent="0" algn="l" rtl="0">
              <a:lnSpc>
                <a:spcPct val="95000"/>
              </a:lnSpc>
              <a:spcBef>
                <a:spcPts val="0"/>
              </a:spcBef>
              <a:spcAft>
                <a:spcPts val="0"/>
              </a:spcAft>
              <a:buSzPts val="1400"/>
              <a:buNone/>
            </a:pPr>
            <a:r>
              <a:rPr lang="en-US"/>
              <a:t> </a:t>
            </a:r>
            <a:endParaRPr sz="160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c5fa32752f_1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gc5fa32752f_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school district has an obligation to inform parents of the rights that will transfer to the student once they reach the age of majority.</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a:t>A parent can get their 18 year old to sign a power of attorney to make a variety of decisions including educational, health, etc. without getting guardianship.  Also, a parent can get their 18 year old to sign a statement indicating that they (a) want their parents to be involved in the IEP meeting, and/or (b) want their parents to continue in a decision making role.  These options do not take away the rights of young people with disabilities in the way that guardianship can.  </a:t>
            </a:r>
            <a:endParaRPr/>
          </a:p>
        </p:txBody>
      </p:sp>
      <p:sp>
        <p:nvSpPr>
          <p:cNvPr id="219" name="Google Shape;219;gc5fa32752f_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5fa32752f_1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19</a:t>
            </a:fld>
            <a:endParaRPr sz="1200" b="0" i="0" u="none" strike="noStrike" cap="none">
              <a:solidFill>
                <a:srgbClr val="000000"/>
              </a:solidFill>
              <a:latin typeface="Times New Roman"/>
              <a:ea typeface="Times New Roman"/>
              <a:cs typeface="Times New Roman"/>
              <a:sym typeface="Times New Roman"/>
            </a:endParaRPr>
          </a:p>
        </p:txBody>
      </p:sp>
      <p:sp>
        <p:nvSpPr>
          <p:cNvPr id="224" name="Google Shape;224;gc5fa32752f_1_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gc5fa32752f_1_67: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 Graduation signals the end of educational entitlement.  Students should stay in school until they are </a:t>
            </a:r>
            <a:r>
              <a:rPr lang="en-US" sz="1600" b="1">
                <a:solidFill>
                  <a:srgbClr val="000000"/>
                </a:solidFill>
                <a:latin typeface="Arial"/>
                <a:ea typeface="Arial"/>
                <a:cs typeface="Arial"/>
                <a:sym typeface="Arial"/>
              </a:rPr>
              <a:t>both </a:t>
            </a:r>
            <a:r>
              <a:rPr lang="en-US" sz="1600">
                <a:solidFill>
                  <a:srgbClr val="000000"/>
                </a:solidFill>
                <a:latin typeface="Arial"/>
                <a:ea typeface="Arial"/>
                <a:cs typeface="Arial"/>
                <a:sym typeface="Arial"/>
              </a:rPr>
              <a:t>academically </a:t>
            </a:r>
            <a:r>
              <a:rPr lang="en-US" sz="1600" b="1">
                <a:solidFill>
                  <a:srgbClr val="000000"/>
                </a:solidFill>
                <a:latin typeface="Arial"/>
                <a:ea typeface="Arial"/>
                <a:cs typeface="Arial"/>
                <a:sym typeface="Arial"/>
              </a:rPr>
              <a:t>and </a:t>
            </a:r>
            <a:r>
              <a:rPr lang="en-US" sz="1600">
                <a:solidFill>
                  <a:srgbClr val="000000"/>
                </a:solidFill>
                <a:latin typeface="Arial"/>
                <a:ea typeface="Arial"/>
                <a:cs typeface="Arial"/>
                <a:sym typeface="Arial"/>
              </a:rPr>
              <a:t> functionally ready to assume their role in the adult world.  DDD services are not available until age 21.</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 Graduation is considered a change of placement that requires:</a:t>
            </a:r>
            <a:endParaRPr/>
          </a:p>
          <a:p>
            <a:pPr marL="457200" lvl="1" indent="-346075"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Written notice</a:t>
            </a:r>
            <a:endParaRPr/>
          </a:p>
          <a:p>
            <a:pPr marL="457200" lvl="1" indent="-346075" algn="l" rtl="0">
              <a:lnSpc>
                <a:spcPct val="9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Procedural safeguards</a:t>
            </a:r>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Re-evaluation is NOT REQUIRED</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Age of Graduation – students should meet transition components of the IEP before graduation; simply earning enough credits does not automatically mean graduation. In addition, students eligible for adult services from DDD need to be aware that DDD services typically do not begin until the student has turned 21 and aged out of public education.</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Alicia’s Law – student’s have the right to participate in graduation ceremonies with their friends and still continue with their entitlement to education, if appropriate.</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SOP – is required under IDEA 2004: …the LEA “shall provide the child with a summary of the child’s academic achievement and functional performance, which shall include recommendations on how to assist the child in meeting the child’s postsecondary goals”. This document is extremely helpful as students move on to access adult services.</a:t>
            </a:r>
            <a:endParaRPr/>
          </a:p>
          <a:p>
            <a:pPr marL="0" lvl="0" indent="0" algn="l" rtl="0">
              <a:lnSpc>
                <a:spcPct val="95000"/>
              </a:lnSpc>
              <a:spcBef>
                <a:spcPts val="0"/>
              </a:spcBef>
              <a:spcAft>
                <a:spcPts val="0"/>
              </a:spcAft>
              <a:buSzPts val="1400"/>
              <a:buNone/>
            </a:pPr>
            <a:r>
              <a:rPr lang="en-US" sz="1600" b="1">
                <a:solidFill>
                  <a:srgbClr val="000000"/>
                </a:solidFill>
                <a:latin typeface="Arial"/>
                <a:ea typeface="Arial"/>
                <a:cs typeface="Arial"/>
                <a:sym typeface="Arial"/>
              </a:rPr>
              <a:t>Refer to Handout #4 – Summary of Performance template.  This tool can be very useful at the IEP meeting as the family and the school discuss the preparation of this very important document.  </a:t>
            </a:r>
            <a:endParaRPr/>
          </a:p>
          <a:p>
            <a:pPr marL="0" lvl="0" indent="0" algn="l" rtl="0">
              <a:lnSpc>
                <a:spcPct val="95000"/>
              </a:lnSpc>
              <a:spcBef>
                <a:spcPts val="0"/>
              </a:spcBef>
              <a:spcAft>
                <a:spcPts val="0"/>
              </a:spcAft>
              <a:buSzPts val="1400"/>
              <a:buNone/>
            </a:pPr>
            <a:endParaRPr sz="1600" b="1">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b="1">
                <a:solidFill>
                  <a:srgbClr val="000000"/>
                </a:solidFill>
                <a:latin typeface="Arial"/>
                <a:ea typeface="Arial"/>
                <a:cs typeface="Arial"/>
                <a:sym typeface="Arial"/>
              </a:rPr>
              <a:t>For more info:  visit the NJ DOE website for a sample SOP document.  Families can also visit www.nsttac.org for more information on the SOP.  They have a sample document (My Summary of Performance) that students could complete and share with the school.</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68bc57ad8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20</a:t>
            </a:fld>
            <a:endParaRPr sz="1200" b="0" i="0" u="none" strike="noStrike" cap="none">
              <a:solidFill>
                <a:srgbClr val="000000"/>
              </a:solidFill>
              <a:latin typeface="Times New Roman"/>
              <a:ea typeface="Times New Roman"/>
              <a:cs typeface="Times New Roman"/>
              <a:sym typeface="Times New Roman"/>
            </a:endParaRPr>
          </a:p>
        </p:txBody>
      </p:sp>
      <p:sp>
        <p:nvSpPr>
          <p:cNvPr id="232" name="Google Shape;232;gc68bc57ad8_1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gc68bc57ad8_1_12: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Lots of questions!! Remember this is a process!! </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The plan is revisited each year to allow for changes and updates where necessary. </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The transition plan is a component of the IEP.   All of the IEP strategies that you’re familiar with still apply. Transition goals should be measurable and progress towards attainment of the goal must be provided.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meaningful future requires:</a:t>
            </a:r>
            <a:endParaRPr/>
          </a:p>
          <a:p>
            <a:pPr marL="609600" lvl="0" indent="-609600" algn="l" rtl="0">
              <a:lnSpc>
                <a:spcPct val="100000"/>
              </a:lnSpc>
              <a:spcBef>
                <a:spcPts val="0"/>
              </a:spcBef>
              <a:spcAft>
                <a:spcPts val="0"/>
              </a:spcAft>
              <a:buSzPts val="1400"/>
              <a:buNone/>
            </a:pPr>
            <a:r>
              <a:rPr lang="en-US"/>
              <a:t>Great expectations</a:t>
            </a:r>
            <a:endParaRPr/>
          </a:p>
          <a:p>
            <a:pPr marL="609600" lvl="0" indent="-609600" algn="l" rtl="0">
              <a:lnSpc>
                <a:spcPct val="100000"/>
              </a:lnSpc>
              <a:spcBef>
                <a:spcPts val="0"/>
              </a:spcBef>
              <a:spcAft>
                <a:spcPts val="0"/>
              </a:spcAft>
              <a:buSzPts val="1400"/>
              <a:buNone/>
            </a:pPr>
            <a:r>
              <a:rPr lang="en-US"/>
              <a:t>Understanding abilities and disabilities</a:t>
            </a:r>
            <a:endParaRPr/>
          </a:p>
          <a:p>
            <a:pPr marL="609600" lvl="0" indent="-609600" algn="l" rtl="0">
              <a:lnSpc>
                <a:spcPct val="100000"/>
              </a:lnSpc>
              <a:spcBef>
                <a:spcPts val="0"/>
              </a:spcBef>
              <a:spcAft>
                <a:spcPts val="0"/>
              </a:spcAft>
              <a:buSzPts val="1400"/>
              <a:buNone/>
            </a:pPr>
            <a:r>
              <a:rPr lang="en-US"/>
              <a:t>Understanding relevant laws and rights</a:t>
            </a:r>
            <a:endParaRPr/>
          </a:p>
          <a:p>
            <a:pPr marL="609600" lvl="0" indent="-609600" algn="l" rtl="0">
              <a:lnSpc>
                <a:spcPct val="100000"/>
              </a:lnSpc>
              <a:spcBef>
                <a:spcPts val="0"/>
              </a:spcBef>
              <a:spcAft>
                <a:spcPts val="0"/>
              </a:spcAft>
              <a:buSzPts val="1400"/>
              <a:buNone/>
            </a:pPr>
            <a:r>
              <a:rPr lang="en-US"/>
              <a:t>Being aware of available resources</a:t>
            </a:r>
            <a:endParaRPr/>
          </a:p>
          <a:p>
            <a:pPr marL="609600" lvl="0" indent="-609600" algn="l" rtl="0">
              <a:lnSpc>
                <a:spcPct val="100000"/>
              </a:lnSpc>
              <a:spcBef>
                <a:spcPts val="0"/>
              </a:spcBef>
              <a:spcAft>
                <a:spcPts val="0"/>
              </a:spcAft>
              <a:buSzPts val="1400"/>
              <a:buNone/>
            </a:pPr>
            <a:r>
              <a:rPr lang="en-US"/>
              <a:t>Building partnerships</a:t>
            </a:r>
            <a:endParaRPr/>
          </a:p>
          <a:p>
            <a:pPr marL="609600" lvl="0" indent="-609600" algn="l" rtl="0">
              <a:lnSpc>
                <a:spcPct val="100000"/>
              </a:lnSpc>
              <a:spcBef>
                <a:spcPts val="0"/>
              </a:spcBef>
              <a:spcAft>
                <a:spcPts val="0"/>
              </a:spcAft>
              <a:buSzPts val="1400"/>
              <a:buNone/>
            </a:pPr>
            <a:r>
              <a:rPr lang="en-US"/>
              <a:t>Having a vision</a:t>
            </a:r>
            <a:endParaRPr/>
          </a:p>
          <a:p>
            <a:pPr marL="609600" lvl="0" indent="-609600" algn="l" rtl="0">
              <a:lnSpc>
                <a:spcPct val="100000"/>
              </a:lnSpc>
              <a:spcBef>
                <a:spcPts val="0"/>
              </a:spcBef>
              <a:spcAft>
                <a:spcPts val="0"/>
              </a:spcAft>
              <a:buSzPts val="1400"/>
              <a:buNone/>
            </a:pPr>
            <a:r>
              <a:rPr lang="en-US"/>
              <a:t>Making a plan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200"/>
              <a:buFont typeface="Noto Sans Symbols"/>
              <a:buChar char="▪"/>
            </a:pPr>
            <a:r>
              <a:rPr lang="en-US"/>
              <a:t>All students with disabilities are eligible for special education services through the end of the school year in which they turn 21. </a:t>
            </a:r>
            <a:endParaRPr/>
          </a:p>
          <a:p>
            <a:pPr marL="0" lvl="0" indent="0" algn="l" rtl="0">
              <a:lnSpc>
                <a:spcPct val="100000"/>
              </a:lnSpc>
              <a:spcBef>
                <a:spcPts val="0"/>
              </a:spcBef>
              <a:spcAft>
                <a:spcPts val="0"/>
              </a:spcAft>
              <a:buClr>
                <a:schemeClr val="dk1"/>
              </a:buClr>
              <a:buSzPts val="900"/>
              <a:buFont typeface="Noto Sans Symbols"/>
              <a:buNone/>
            </a:pPr>
            <a:endParaRPr sz="900"/>
          </a:p>
          <a:p>
            <a:pPr marL="0" lvl="0" indent="0" algn="l" rtl="0">
              <a:lnSpc>
                <a:spcPct val="100000"/>
              </a:lnSpc>
              <a:spcBef>
                <a:spcPts val="0"/>
              </a:spcBef>
              <a:spcAft>
                <a:spcPts val="0"/>
              </a:spcAft>
              <a:buClr>
                <a:schemeClr val="dk1"/>
              </a:buClr>
              <a:buSzPts val="1200"/>
              <a:buFont typeface="Noto Sans Symbols"/>
              <a:buChar char="▪"/>
            </a:pPr>
            <a:r>
              <a:rPr lang="en-US"/>
              <a:t>Once a student accepts a diploma, the right to special education and related services ends.  </a:t>
            </a:r>
            <a:endParaRPr/>
          </a:p>
          <a:p>
            <a:pPr marL="0" lvl="0" indent="0" algn="l" rtl="0">
              <a:lnSpc>
                <a:spcPct val="100000"/>
              </a:lnSpc>
              <a:spcBef>
                <a:spcPts val="0"/>
              </a:spcBef>
              <a:spcAft>
                <a:spcPts val="0"/>
              </a:spcAft>
              <a:buClr>
                <a:schemeClr val="dk1"/>
              </a:buClr>
              <a:buSzPts val="900"/>
              <a:buFont typeface="Noto Sans Symbols"/>
              <a:buNone/>
            </a:pPr>
            <a:endParaRPr sz="900"/>
          </a:p>
          <a:p>
            <a:pPr marL="0" lvl="0" indent="0" algn="l" rtl="0">
              <a:lnSpc>
                <a:spcPct val="100000"/>
              </a:lnSpc>
              <a:spcBef>
                <a:spcPts val="0"/>
              </a:spcBef>
              <a:spcAft>
                <a:spcPts val="0"/>
              </a:spcAft>
              <a:buClr>
                <a:schemeClr val="dk1"/>
              </a:buClr>
              <a:buSzPts val="1200"/>
              <a:buFont typeface="Noto Sans Symbols"/>
              <a:buChar char="▪"/>
            </a:pPr>
            <a:r>
              <a:rPr lang="en-US"/>
              <a:t>A student with a disability can participate in the graduation ceremonies with peers, without accepting a diploma. The student can receive a diploma after satisfying the goals, objectives and graduation requirements outlined in the IEP, or by June 30th in the school year in which he or she turns 21, whichever comes first. </a:t>
            </a:r>
            <a:endParaRPr/>
          </a:p>
          <a:p>
            <a:pPr marL="0" lvl="0" indent="0" algn="l" rtl="0">
              <a:lnSpc>
                <a:spcPct val="100000"/>
              </a:lnSpc>
              <a:spcBef>
                <a:spcPts val="0"/>
              </a:spcBef>
              <a:spcAft>
                <a:spcPts val="0"/>
              </a:spcAft>
              <a:buSzPts val="1400"/>
              <a:buNone/>
            </a:pPr>
            <a:endParaRPr/>
          </a:p>
        </p:txBody>
      </p:sp>
      <p:sp>
        <p:nvSpPr>
          <p:cNvPr id="257" name="Google Shape;25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Transition planning is:</a:t>
            </a:r>
            <a:endParaRPr/>
          </a:p>
          <a:p>
            <a:pPr marL="0" lvl="0" indent="0" algn="l" rtl="0">
              <a:lnSpc>
                <a:spcPct val="100000"/>
              </a:lnSpc>
              <a:spcBef>
                <a:spcPts val="0"/>
              </a:spcBef>
              <a:spcAft>
                <a:spcPts val="0"/>
              </a:spcAft>
              <a:buSzPts val="1400"/>
              <a:buNone/>
            </a:pPr>
            <a:r>
              <a:rPr lang="en-US"/>
              <a:t>Helping youth/young adults decide:</a:t>
            </a:r>
            <a:endParaRPr/>
          </a:p>
          <a:p>
            <a:pPr marL="457200" lvl="1" indent="0" algn="l" rtl="0">
              <a:lnSpc>
                <a:spcPct val="100000"/>
              </a:lnSpc>
              <a:spcBef>
                <a:spcPts val="0"/>
              </a:spcBef>
              <a:spcAft>
                <a:spcPts val="0"/>
              </a:spcAft>
              <a:buSzPts val="1400"/>
              <a:buNone/>
            </a:pPr>
            <a:r>
              <a:rPr lang="en-US"/>
              <a:t>What is my dream for the future?</a:t>
            </a:r>
            <a:endParaRPr/>
          </a:p>
          <a:p>
            <a:pPr marL="457200" lvl="1" indent="0" algn="l" rtl="0">
              <a:lnSpc>
                <a:spcPct val="100000"/>
              </a:lnSpc>
              <a:spcBef>
                <a:spcPts val="0"/>
              </a:spcBef>
              <a:spcAft>
                <a:spcPts val="0"/>
              </a:spcAft>
              <a:buSzPts val="1400"/>
              <a:buNone/>
            </a:pPr>
            <a:r>
              <a:rPr lang="en-US"/>
              <a:t>What are my important ideas, values, people &amp; things?</a:t>
            </a:r>
            <a:endParaRPr/>
          </a:p>
          <a:p>
            <a:pPr marL="457200" lvl="1" indent="0" algn="l" rtl="0">
              <a:lnSpc>
                <a:spcPct val="100000"/>
              </a:lnSpc>
              <a:spcBef>
                <a:spcPts val="0"/>
              </a:spcBef>
              <a:spcAft>
                <a:spcPts val="0"/>
              </a:spcAft>
              <a:buSzPts val="1400"/>
              <a:buNone/>
            </a:pPr>
            <a:r>
              <a:rPr lang="en-US"/>
              <a:t>What is important for me to realize the life I want?</a:t>
            </a:r>
            <a:endParaRPr/>
          </a:p>
          <a:p>
            <a:pPr marL="0" lvl="0" indent="0" algn="l" rtl="0">
              <a:lnSpc>
                <a:spcPct val="100000"/>
              </a:lnSpc>
              <a:spcBef>
                <a:spcPts val="0"/>
              </a:spcBef>
              <a:spcAft>
                <a:spcPts val="0"/>
              </a:spcAft>
              <a:buSzPts val="1400"/>
              <a:buNone/>
            </a:pPr>
            <a:endParaRPr/>
          </a:p>
        </p:txBody>
      </p:sp>
      <p:sp>
        <p:nvSpPr>
          <p:cNvPr id="268" name="Google Shape;2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4313" lvl="0" indent="-214313" algn="l" rtl="0">
              <a:lnSpc>
                <a:spcPct val="100000"/>
              </a:lnSpc>
              <a:spcBef>
                <a:spcPts val="0"/>
              </a:spcBef>
              <a:spcAft>
                <a:spcPts val="0"/>
              </a:spcAft>
              <a:buClr>
                <a:schemeClr val="dk1"/>
              </a:buClr>
              <a:buSzPts val="1200"/>
              <a:buFont typeface="Arial"/>
              <a:buChar char="•"/>
            </a:pPr>
            <a:r>
              <a:rPr lang="en-US" sz="1200"/>
              <a:t>Match career interests and skills with vocational course work and community work experiences.</a:t>
            </a:r>
            <a:endParaRPr/>
          </a:p>
          <a:p>
            <a:pPr marL="0" lvl="0" indent="0" algn="l" rtl="0">
              <a:lnSpc>
                <a:spcPct val="100000"/>
              </a:lnSpc>
              <a:spcBef>
                <a:spcPts val="0"/>
              </a:spcBef>
              <a:spcAft>
                <a:spcPts val="0"/>
              </a:spcAft>
              <a:buSzPts val="1400"/>
              <a:buNone/>
            </a:pPr>
            <a:endParaRPr sz="1200"/>
          </a:p>
          <a:p>
            <a:pPr marL="214313" lvl="0" indent="-214313" algn="l" rtl="0">
              <a:lnSpc>
                <a:spcPct val="100000"/>
              </a:lnSpc>
              <a:spcBef>
                <a:spcPts val="0"/>
              </a:spcBef>
              <a:spcAft>
                <a:spcPts val="0"/>
              </a:spcAft>
              <a:buClr>
                <a:schemeClr val="dk1"/>
              </a:buClr>
              <a:buSzPts val="1200"/>
              <a:buFont typeface="Arial"/>
              <a:buChar char="•"/>
            </a:pPr>
            <a:r>
              <a:rPr lang="en-US" sz="1200"/>
              <a:t>Gather more information on postsecondary programs and the support services offered, and make arrangements for accommodations to take college entrance exams.</a:t>
            </a:r>
            <a:endParaRPr/>
          </a:p>
          <a:p>
            <a:pPr marL="671513" lvl="1" indent="-214311" algn="l" rtl="0">
              <a:lnSpc>
                <a:spcPct val="100000"/>
              </a:lnSpc>
              <a:spcBef>
                <a:spcPts val="0"/>
              </a:spcBef>
              <a:spcAft>
                <a:spcPts val="0"/>
              </a:spcAft>
              <a:buClr>
                <a:schemeClr val="dk1"/>
              </a:buClr>
              <a:buSzPts val="1200"/>
              <a:buFont typeface="Arial"/>
              <a:buChar char="•"/>
            </a:pPr>
            <a:r>
              <a:rPr lang="en-US" sz="1200"/>
              <a:t>ThinkCollege.net</a:t>
            </a:r>
            <a:endParaRPr sz="1200"/>
          </a:p>
          <a:p>
            <a:pPr marL="671513" lvl="1" indent="-214311" algn="l" rtl="0">
              <a:lnSpc>
                <a:spcPct val="100000"/>
              </a:lnSpc>
              <a:spcBef>
                <a:spcPts val="0"/>
              </a:spcBef>
              <a:spcAft>
                <a:spcPts val="0"/>
              </a:spcAft>
              <a:buClr>
                <a:schemeClr val="dk1"/>
              </a:buClr>
              <a:buSzPts val="1200"/>
              <a:buFont typeface="Arial"/>
              <a:buChar char="•"/>
            </a:pPr>
            <a:r>
              <a:rPr lang="en-US" sz="1200"/>
              <a:t>DREAM programs for students with cognitive disabilities</a:t>
            </a:r>
            <a:endParaRPr/>
          </a:p>
          <a:p>
            <a:pPr marL="671513" lvl="1" indent="-214311" algn="l" rtl="0">
              <a:lnSpc>
                <a:spcPct val="100000"/>
              </a:lnSpc>
              <a:spcBef>
                <a:spcPts val="0"/>
              </a:spcBef>
              <a:spcAft>
                <a:spcPts val="0"/>
              </a:spcAft>
              <a:buClr>
                <a:schemeClr val="dk1"/>
              </a:buClr>
              <a:buSzPts val="1200"/>
              <a:buFont typeface="Arial"/>
              <a:buChar char="•"/>
            </a:pPr>
            <a:r>
              <a:rPr lang="en-US" sz="1200"/>
              <a:t>Disability or student service offices</a:t>
            </a:r>
            <a:endParaRPr/>
          </a:p>
          <a:p>
            <a:pPr marL="671513" lvl="1" indent="-214311" algn="l" rtl="0">
              <a:lnSpc>
                <a:spcPct val="100000"/>
              </a:lnSpc>
              <a:spcBef>
                <a:spcPts val="0"/>
              </a:spcBef>
              <a:spcAft>
                <a:spcPts val="0"/>
              </a:spcAft>
              <a:buClr>
                <a:schemeClr val="dk1"/>
              </a:buClr>
              <a:buSzPts val="1200"/>
              <a:buFont typeface="Arial"/>
              <a:buChar char="•"/>
            </a:pPr>
            <a:r>
              <a:rPr lang="en-US" sz="1200"/>
              <a:t>Disability Disclosure</a:t>
            </a:r>
            <a:endParaRPr sz="1200"/>
          </a:p>
          <a:p>
            <a:pPr marL="0" lvl="0" indent="0" algn="l" rtl="0">
              <a:lnSpc>
                <a:spcPct val="100000"/>
              </a:lnSpc>
              <a:spcBef>
                <a:spcPts val="0"/>
              </a:spcBef>
              <a:spcAft>
                <a:spcPts val="0"/>
              </a:spcAft>
              <a:buSzPts val="1400"/>
              <a:buNone/>
            </a:pPr>
            <a:endParaRPr sz="1200"/>
          </a:p>
          <a:p>
            <a:pPr marL="214313" lvl="0" indent="-214313" algn="l" rtl="0">
              <a:lnSpc>
                <a:spcPct val="100000"/>
              </a:lnSpc>
              <a:spcBef>
                <a:spcPts val="0"/>
              </a:spcBef>
              <a:spcAft>
                <a:spcPts val="0"/>
              </a:spcAft>
              <a:buClr>
                <a:schemeClr val="dk1"/>
              </a:buClr>
              <a:buSzPts val="1200"/>
              <a:buFont typeface="Arial"/>
              <a:buChar char="•"/>
            </a:pPr>
            <a:r>
              <a:rPr lang="en-US" sz="1200"/>
              <a:t>Learn and practice appropriate interpersonal, communication, and social skills for different settings (employment, school, recreation, with peers, etc.).</a:t>
            </a:r>
            <a:endParaRPr/>
          </a:p>
          <a:p>
            <a:pPr marL="0" lvl="0" indent="0" algn="l" rtl="0">
              <a:lnSpc>
                <a:spcPct val="100000"/>
              </a:lnSpc>
              <a:spcBef>
                <a:spcPts val="0"/>
              </a:spcBef>
              <a:spcAft>
                <a:spcPts val="0"/>
              </a:spcAft>
              <a:buSzPts val="1400"/>
              <a:buNone/>
            </a:pPr>
            <a:endParaRPr sz="1200"/>
          </a:p>
          <a:p>
            <a:pPr marL="214313" lvl="0" indent="-214313" algn="l" rtl="0">
              <a:lnSpc>
                <a:spcPct val="100000"/>
              </a:lnSpc>
              <a:spcBef>
                <a:spcPts val="0"/>
              </a:spcBef>
              <a:spcAft>
                <a:spcPts val="0"/>
              </a:spcAft>
              <a:buClr>
                <a:schemeClr val="dk1"/>
              </a:buClr>
              <a:buSzPts val="1200"/>
              <a:buFont typeface="Arial"/>
              <a:buChar char="•"/>
            </a:pPr>
            <a:r>
              <a:rPr lang="en-US" sz="1200"/>
              <a:t>Practice independent living skills (budgeting, shopping, cooking, housekeeping, etc.).</a:t>
            </a:r>
            <a:endParaRPr/>
          </a:p>
          <a:p>
            <a:pPr marL="214313" lvl="0" indent="-138113" algn="l" rtl="0">
              <a:lnSpc>
                <a:spcPct val="100000"/>
              </a:lnSpc>
              <a:spcBef>
                <a:spcPts val="0"/>
              </a:spcBef>
              <a:spcAft>
                <a:spcPts val="0"/>
              </a:spcAft>
              <a:buClr>
                <a:schemeClr val="dk1"/>
              </a:buClr>
              <a:buSzPts val="1200"/>
              <a:buFont typeface="Arial"/>
              <a:buNone/>
            </a:pPr>
            <a:endParaRPr sz="1200"/>
          </a:p>
          <a:p>
            <a:pPr marL="214313" lvl="0" indent="-214313" algn="l" rtl="0">
              <a:lnSpc>
                <a:spcPct val="100000"/>
              </a:lnSpc>
              <a:spcBef>
                <a:spcPts val="0"/>
              </a:spcBef>
              <a:spcAft>
                <a:spcPts val="0"/>
              </a:spcAft>
              <a:buClr>
                <a:schemeClr val="dk1"/>
              </a:buClr>
              <a:buSzPts val="1200"/>
              <a:buFont typeface="Arial"/>
              <a:buChar char="•"/>
            </a:pPr>
            <a:r>
              <a:rPr lang="en-US" sz="1200"/>
              <a:t>Identify healthcare providers and become informed about sexuality and family planning issues.</a:t>
            </a:r>
            <a:endParaRPr/>
          </a:p>
          <a:p>
            <a:pPr marL="0" lvl="0" indent="0" algn="l" rtl="0">
              <a:lnSpc>
                <a:spcPct val="100000"/>
              </a:lnSpc>
              <a:spcBef>
                <a:spcPts val="0"/>
              </a:spcBef>
              <a:spcAft>
                <a:spcPts val="0"/>
              </a:spcAft>
              <a:buSzPts val="1400"/>
              <a:buNone/>
            </a:pPr>
            <a:endParaRPr/>
          </a:p>
        </p:txBody>
      </p:sp>
      <p:sp>
        <p:nvSpPr>
          <p:cNvPr id="288" name="Google Shape;2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4313" lvl="0" indent="-214313" algn="l" rtl="0">
              <a:lnSpc>
                <a:spcPct val="100000"/>
              </a:lnSpc>
              <a:spcBef>
                <a:spcPts val="0"/>
              </a:spcBef>
              <a:spcAft>
                <a:spcPts val="0"/>
              </a:spcAft>
              <a:buClr>
                <a:schemeClr val="dk1"/>
              </a:buClr>
              <a:buSzPts val="1200"/>
              <a:buFont typeface="Arial"/>
              <a:buChar char="•"/>
            </a:pPr>
            <a:r>
              <a:rPr lang="en-US" sz="1200"/>
              <a:t>Identify public transportation options and apply as needed (New Jersey Transit reduced fare application; Access Link; county para-transit, etc.).</a:t>
            </a:r>
            <a:endParaRPr/>
          </a:p>
          <a:p>
            <a:pPr marL="0" lvl="0" indent="0" algn="l" rtl="0">
              <a:lnSpc>
                <a:spcPct val="100000"/>
              </a:lnSpc>
              <a:spcBef>
                <a:spcPts val="0"/>
              </a:spcBef>
              <a:spcAft>
                <a:spcPts val="0"/>
              </a:spcAft>
              <a:buSzPts val="1400"/>
              <a:buNone/>
            </a:pPr>
            <a:endParaRPr sz="1200"/>
          </a:p>
          <a:p>
            <a:pPr marL="214313" lvl="0" indent="-214313" algn="l" rtl="0">
              <a:lnSpc>
                <a:spcPct val="100000"/>
              </a:lnSpc>
              <a:spcBef>
                <a:spcPts val="0"/>
              </a:spcBef>
              <a:spcAft>
                <a:spcPts val="0"/>
              </a:spcAft>
              <a:buClr>
                <a:schemeClr val="dk1"/>
              </a:buClr>
              <a:buSzPts val="1200"/>
              <a:buFont typeface="Arial"/>
              <a:buChar char="•"/>
            </a:pPr>
            <a:r>
              <a:rPr lang="en-US" sz="1200"/>
              <a:t>Identify and apply for appropriate postsecondary education options, and arrange for needed accommodations.</a:t>
            </a:r>
            <a:endParaRPr/>
          </a:p>
          <a:p>
            <a:pPr marL="0" lvl="0" indent="0" algn="l" rtl="0">
              <a:lnSpc>
                <a:spcPct val="100000"/>
              </a:lnSpc>
              <a:spcBef>
                <a:spcPts val="0"/>
              </a:spcBef>
              <a:spcAft>
                <a:spcPts val="0"/>
              </a:spcAft>
              <a:buSzPts val="1400"/>
              <a:buNone/>
            </a:pPr>
            <a:endParaRPr sz="1200"/>
          </a:p>
          <a:p>
            <a:pPr marL="214313" lvl="0" indent="-214313" algn="l" rtl="0">
              <a:lnSpc>
                <a:spcPct val="100000"/>
              </a:lnSpc>
              <a:spcBef>
                <a:spcPts val="0"/>
              </a:spcBef>
              <a:spcAft>
                <a:spcPts val="0"/>
              </a:spcAft>
              <a:buClr>
                <a:schemeClr val="dk1"/>
              </a:buClr>
              <a:buSzPts val="1200"/>
              <a:buFont typeface="Arial"/>
              <a:buChar char="•"/>
            </a:pPr>
            <a:r>
              <a:rPr lang="en-US" sz="1200"/>
              <a:t>Identify health insurance coverage options and apply for Medicaid (if applicable) when student turns 18.</a:t>
            </a:r>
            <a:endParaRPr/>
          </a:p>
          <a:p>
            <a:pPr marL="0" lvl="0" indent="0" algn="l" rtl="0">
              <a:lnSpc>
                <a:spcPct val="100000"/>
              </a:lnSpc>
              <a:spcBef>
                <a:spcPts val="0"/>
              </a:spcBef>
              <a:spcAft>
                <a:spcPts val="0"/>
              </a:spcAft>
              <a:buSzPts val="1400"/>
              <a:buNone/>
            </a:pPr>
            <a:endParaRPr sz="1200"/>
          </a:p>
          <a:p>
            <a:pPr marL="214313" lvl="0" indent="-214313" algn="l" rtl="0">
              <a:lnSpc>
                <a:spcPct val="100000"/>
              </a:lnSpc>
              <a:spcBef>
                <a:spcPts val="0"/>
              </a:spcBef>
              <a:spcAft>
                <a:spcPts val="0"/>
              </a:spcAft>
              <a:buClr>
                <a:schemeClr val="dk1"/>
              </a:buClr>
              <a:buSzPts val="1200"/>
              <a:buFont typeface="Arial"/>
              <a:buChar char="•"/>
            </a:pPr>
            <a:r>
              <a:rPr lang="en-US" sz="1200"/>
              <a:t>Assume responsibility for health care needs (making appointments, filling and taking prescriptions, etc</a:t>
            </a:r>
            <a:endParaRPr/>
          </a:p>
        </p:txBody>
      </p:sp>
      <p:sp>
        <p:nvSpPr>
          <p:cNvPr id="299" name="Google Shape;29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Parents also have an important role in transition to adult life for their child with a disability.  Transition is a lifelong process and doesn’t start at age 14.  Even young children can begin to self-advocate by making choices.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Transition needs to start as early as possible and families play an important role in fostering their child’s independence.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What can families do?</a:t>
            </a:r>
            <a:endParaRPr/>
          </a:p>
          <a:p>
            <a:pPr marL="0" lvl="0" indent="0" algn="l" rtl="0">
              <a:lnSpc>
                <a:spcPct val="100000"/>
              </a:lnSpc>
              <a:spcBef>
                <a:spcPts val="0"/>
              </a:spcBef>
              <a:spcAft>
                <a:spcPts val="0"/>
              </a:spcAft>
              <a:buSzPts val="1400"/>
              <a:buNone/>
            </a:pPr>
            <a:r>
              <a:rPr lang="en-US" b="1"/>
              <a:t>Talk to their child about the future </a:t>
            </a:r>
            <a:r>
              <a:rPr lang="en-US"/>
              <a:t>– support them, even when they may be unrealistic or you may disagree</a:t>
            </a:r>
            <a:endParaRPr/>
          </a:p>
          <a:p>
            <a:pPr marL="0" lvl="0" indent="0" algn="l" rtl="0">
              <a:lnSpc>
                <a:spcPct val="100000"/>
              </a:lnSpc>
              <a:spcBef>
                <a:spcPts val="0"/>
              </a:spcBef>
              <a:spcAft>
                <a:spcPts val="0"/>
              </a:spcAft>
              <a:buSzPts val="1400"/>
              <a:buNone/>
            </a:pPr>
            <a:r>
              <a:rPr lang="en-US" b="1"/>
              <a:t>Foster skill development- </a:t>
            </a:r>
            <a:r>
              <a:rPr lang="en-US"/>
              <a:t>organization, social skills, decision making, time management</a:t>
            </a:r>
            <a:endParaRPr/>
          </a:p>
          <a:p>
            <a:pPr marL="0" lvl="0" indent="0" algn="l" rtl="0">
              <a:lnSpc>
                <a:spcPct val="100000"/>
              </a:lnSpc>
              <a:spcBef>
                <a:spcPts val="0"/>
              </a:spcBef>
              <a:spcAft>
                <a:spcPts val="0"/>
              </a:spcAft>
              <a:buSzPts val="1400"/>
              <a:buNone/>
            </a:pPr>
            <a:r>
              <a:rPr lang="en-US" b="1"/>
              <a:t>Provide career exploration opportunities- </a:t>
            </a:r>
            <a:r>
              <a:rPr lang="en-US"/>
              <a:t>job shadowing, internships, paid work experiences</a:t>
            </a:r>
            <a:endParaRPr/>
          </a:p>
          <a:p>
            <a:pPr marL="0" lvl="0" indent="0" algn="l" rtl="0">
              <a:lnSpc>
                <a:spcPct val="100000"/>
              </a:lnSpc>
              <a:spcBef>
                <a:spcPts val="0"/>
              </a:spcBef>
              <a:spcAft>
                <a:spcPts val="0"/>
              </a:spcAft>
              <a:buSzPts val="1400"/>
              <a:buNone/>
            </a:pPr>
            <a:r>
              <a:rPr lang="en-US" b="1"/>
              <a:t>Encourage &amp; support student’s participation</a:t>
            </a:r>
            <a:endParaRPr/>
          </a:p>
          <a:p>
            <a:pPr marL="0" lvl="0" indent="0" algn="l" rtl="0">
              <a:lnSpc>
                <a:spcPct val="100000"/>
              </a:lnSpc>
              <a:spcBef>
                <a:spcPts val="0"/>
              </a:spcBef>
              <a:spcAft>
                <a:spcPts val="0"/>
              </a:spcAft>
              <a:buSzPts val="1400"/>
              <a:buNone/>
            </a:pPr>
            <a:r>
              <a:rPr lang="en-US" b="1"/>
              <a:t>Emphasize career opportunities </a:t>
            </a:r>
            <a:r>
              <a:rPr lang="en-US"/>
              <a:t>based on student interests and preferences</a:t>
            </a:r>
            <a:endParaRPr/>
          </a:p>
          <a:p>
            <a:pPr marL="0" lvl="0" indent="0" algn="l" rtl="0">
              <a:lnSpc>
                <a:spcPct val="100000"/>
              </a:lnSpc>
              <a:spcBef>
                <a:spcPts val="0"/>
              </a:spcBef>
              <a:spcAft>
                <a:spcPts val="0"/>
              </a:spcAft>
              <a:buSzPts val="1400"/>
              <a:buNone/>
            </a:pPr>
            <a:r>
              <a:rPr lang="en-US" b="1"/>
              <a:t>Build independence </a:t>
            </a:r>
            <a:r>
              <a:rPr lang="en-US"/>
              <a:t>and leadership skills</a:t>
            </a:r>
            <a:endParaRPr/>
          </a:p>
          <a:p>
            <a:pPr marL="0" lvl="0" indent="0" algn="l" rtl="0">
              <a:lnSpc>
                <a:spcPct val="100000"/>
              </a:lnSpc>
              <a:spcBef>
                <a:spcPts val="0"/>
              </a:spcBef>
              <a:spcAft>
                <a:spcPts val="0"/>
              </a:spcAft>
              <a:buSzPts val="1400"/>
              <a:buNone/>
            </a:pP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Listen and support your child when discussing their interests and future goals, even if their ideas may seem unrealistic </a:t>
            </a: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Provide early career exploration activities such as opportunities to visit and discuss a variety of job/career opportunities through family outings, job shadowing experiences with family, relatives and friends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Emphasize through family and home activities the basic skills needed to succeed in school and the workplace such as: organization, decision-making, time management, problem-solving, and getting along with others </a:t>
            </a:r>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Monitor school assignments and capture opportunities to relate skills to the world of work and adult roles and responsibilities such as: relating math skills to budgeting; relating written and oral language assignments to interacting with employers, co-workers, the public; relating research assignments to collecting information that help make informed decisions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Encourage career-related activities during your child's spare time such as volunteering at a hospital or a veterinary clinic, odd jobs in the neighborhood </a:t>
            </a: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Build a relationship with your child's career or guidance counselor or transition specialist; ask for career information </a:t>
            </a: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Be available for visits or phone calls from your child's employer; if appropriate offer to provide first hand information or suggestions that may be helpful on the job</a:t>
            </a:r>
            <a:endParaRPr/>
          </a:p>
          <a:p>
            <a:pPr marL="34290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During transition planning meetings:</a:t>
            </a:r>
            <a:endParaRPr/>
          </a:p>
          <a:p>
            <a:pPr marL="800100" lvl="1"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provide the team with information regarding your child's skills and behaviors at home, past experiences, and dreams and goals for your child </a:t>
            </a:r>
            <a:endParaRPr/>
          </a:p>
          <a:p>
            <a:pPr marL="800100" lvl="1"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ask questions of teachers, counselors and your son or daughter regarding education and career options, labor market trends, community resources, specific family and student preferences and realities </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Encourage your child to be a major player on the planning team and to talk about their interests, dreams and goals to the maximum extent possible</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Emphasize Careers, Not Labels - the individualized assessment and planning of students should lead to placement according to the student's interests and preferences, not according to expectations based on "labels" or by what is available in the community </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Focus on Work-Based Learning - many opportunities are available for real exploration and experiences in the world of work, including job-shadowing, internships and paid work experiences.</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Listen to, support, build the independence &amp; leadership of, your child/youth!</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312" name="Google Shape;3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400"/>
              <a:buNone/>
            </a:pPr>
            <a:r>
              <a:rPr lang="en-US">
                <a:latin typeface="Calibri"/>
                <a:ea typeface="Calibri"/>
                <a:cs typeface="Calibri"/>
                <a:sym typeface="Calibri"/>
              </a:rPr>
              <a:t>Services shall include: instruction, related services, community experiences, employment and other post-school adult living objectives, activities of daily living, and functional vocational assessment</a:t>
            </a:r>
            <a:endParaRPr/>
          </a:p>
          <a:p>
            <a:pPr marL="457200" lvl="1"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Three years before the student turns 18 (at 15) a statement that the student has been informed of the rights that will transfer to the student on reaching the age of majority</a:t>
            </a:r>
            <a:r>
              <a:rPr lang="en-US" b="1"/>
              <a:t>.</a:t>
            </a:r>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Instruction</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Courses of study</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Skill development</a:t>
            </a:r>
            <a:endParaRPr/>
          </a:p>
          <a:p>
            <a:pPr marL="457200" lvl="1"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200"/>
              <a:buFont typeface="Noto Sans Symbols"/>
              <a:buChar char="▪"/>
            </a:pPr>
            <a:r>
              <a:rPr lang="en-US"/>
              <a:t>All students with disabilities are eligible for special education services through the end of the school year in which they turn 21. </a:t>
            </a:r>
            <a:endParaRPr/>
          </a:p>
          <a:p>
            <a:pPr marL="0" lvl="0" indent="0" algn="l" rtl="0">
              <a:lnSpc>
                <a:spcPct val="100000"/>
              </a:lnSpc>
              <a:spcBef>
                <a:spcPts val="0"/>
              </a:spcBef>
              <a:spcAft>
                <a:spcPts val="0"/>
              </a:spcAft>
              <a:buClr>
                <a:schemeClr val="dk1"/>
              </a:buClr>
              <a:buSzPts val="1200"/>
              <a:buFont typeface="Noto Sans Symbols"/>
              <a:buChar char="▪"/>
            </a:pPr>
            <a:r>
              <a:rPr lang="en-US"/>
              <a:t>Once a student accepts a diploma, the right to special education and related services ends.  </a:t>
            </a:r>
            <a:endParaRPr/>
          </a:p>
          <a:p>
            <a:pPr marL="0" lvl="0" indent="0" algn="l" rtl="0">
              <a:lnSpc>
                <a:spcPct val="100000"/>
              </a:lnSpc>
              <a:spcBef>
                <a:spcPts val="0"/>
              </a:spcBef>
              <a:spcAft>
                <a:spcPts val="0"/>
              </a:spcAft>
              <a:buClr>
                <a:schemeClr val="dk1"/>
              </a:buClr>
              <a:buSzPts val="1200"/>
              <a:buFont typeface="Noto Sans Symbols"/>
              <a:buChar char="▪"/>
            </a:pPr>
            <a:r>
              <a:rPr lang="en-US"/>
              <a:t>A student with a disability can participate in the graduation ceremonies with peers, without accepting a diploma. The student can receive a diploma after satisfying the goals, objectives and graduation requirements outlined in the IEP, or by June 30th in the school year in which he or she turns 21, whichever comes first. </a:t>
            </a:r>
            <a:endParaRPr/>
          </a:p>
          <a:p>
            <a:pPr marL="0" lvl="0" indent="0" algn="l" rtl="0">
              <a:lnSpc>
                <a:spcPct val="100000"/>
              </a:lnSpc>
              <a:spcBef>
                <a:spcPts val="0"/>
              </a:spcBef>
              <a:spcAft>
                <a:spcPts val="0"/>
              </a:spcAft>
              <a:buSzPts val="1400"/>
              <a:buNone/>
            </a:pPr>
            <a:endParaRPr/>
          </a:p>
        </p:txBody>
      </p:sp>
      <p:sp>
        <p:nvSpPr>
          <p:cNvPr id="322" name="Google Shape;32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400"/>
              <a:buNone/>
            </a:pPr>
            <a:r>
              <a:rPr lang="en-US">
                <a:latin typeface="Calibri"/>
                <a:ea typeface="Calibri"/>
                <a:cs typeface="Calibri"/>
                <a:sym typeface="Calibri"/>
              </a:rPr>
              <a:t>Services shall include: instruction, related services, community experiences, employment and other post-school adult living objectives, activities of daily living, and functional vocational assessment</a:t>
            </a:r>
            <a:endParaRPr/>
          </a:p>
          <a:p>
            <a:pPr marL="457200" lvl="1"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Three years before the student turns 18 (at 15) a statement that the student has been informed of the rights that will transfer to the student on reaching the age of majority</a:t>
            </a:r>
            <a:r>
              <a:rPr lang="en-US" b="1"/>
              <a:t>.</a:t>
            </a:r>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Instruction</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Courses of study</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Skill development</a:t>
            </a:r>
            <a:endParaRPr/>
          </a:p>
          <a:p>
            <a:pPr marL="457200" lvl="1"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200"/>
              <a:buFont typeface="Noto Sans Symbols"/>
              <a:buChar char="▪"/>
            </a:pPr>
            <a:r>
              <a:rPr lang="en-US"/>
              <a:t>All students with disabilities are eligible for special education services through the end of the school year in which they turn 21. </a:t>
            </a:r>
            <a:endParaRPr/>
          </a:p>
          <a:p>
            <a:pPr marL="0" lvl="0" indent="0" algn="l" rtl="0">
              <a:lnSpc>
                <a:spcPct val="100000"/>
              </a:lnSpc>
              <a:spcBef>
                <a:spcPts val="0"/>
              </a:spcBef>
              <a:spcAft>
                <a:spcPts val="0"/>
              </a:spcAft>
              <a:buClr>
                <a:schemeClr val="dk1"/>
              </a:buClr>
              <a:buSzPts val="1200"/>
              <a:buFont typeface="Noto Sans Symbols"/>
              <a:buChar char="▪"/>
            </a:pPr>
            <a:r>
              <a:rPr lang="en-US"/>
              <a:t>Once a student accepts a diploma, the right to special education and related services ends.  </a:t>
            </a:r>
            <a:endParaRPr/>
          </a:p>
          <a:p>
            <a:pPr marL="0" lvl="0" indent="0" algn="l" rtl="0">
              <a:lnSpc>
                <a:spcPct val="100000"/>
              </a:lnSpc>
              <a:spcBef>
                <a:spcPts val="0"/>
              </a:spcBef>
              <a:spcAft>
                <a:spcPts val="0"/>
              </a:spcAft>
              <a:buClr>
                <a:schemeClr val="dk1"/>
              </a:buClr>
              <a:buSzPts val="1200"/>
              <a:buFont typeface="Noto Sans Symbols"/>
              <a:buChar char="▪"/>
            </a:pPr>
            <a:r>
              <a:rPr lang="en-US"/>
              <a:t>A student with a disability can participate in the graduation ceremonies with peers, without accepting a diploma. The student can receive a diploma after satisfying the goals, objectives and graduation requirements outlined in the IEP, or by June 30th in the school year in which he or she turns 21, whichever comes first. </a:t>
            </a:r>
            <a:endParaRPr/>
          </a:p>
          <a:p>
            <a:pPr marL="0" lvl="0" indent="0" algn="l" rtl="0">
              <a:lnSpc>
                <a:spcPct val="100000"/>
              </a:lnSpc>
              <a:spcBef>
                <a:spcPts val="0"/>
              </a:spcBef>
              <a:spcAft>
                <a:spcPts val="0"/>
              </a:spcAft>
              <a:buSzPts val="1400"/>
              <a:buNone/>
            </a:pPr>
            <a:endParaRPr/>
          </a:p>
        </p:txBody>
      </p:sp>
      <p:sp>
        <p:nvSpPr>
          <p:cNvPr id="332" name="Google Shape;3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5fa32752f_0_0:notes"/>
          <p:cNvSpPr>
            <a:spLocks noGrp="1" noRot="1" noChangeAspect="1"/>
          </p:cNvSpPr>
          <p:nvPr>
            <p:ph type="sldImg" idx="2"/>
          </p:nvPr>
        </p:nvSpPr>
        <p:spPr>
          <a:xfrm>
            <a:off x="1203325" y="703263"/>
            <a:ext cx="4692650" cy="35194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0" name="Google Shape;110;gc5fa32752f_0_0:notes"/>
          <p:cNvSpPr txBox="1">
            <a:spLocks noGrp="1"/>
          </p:cNvSpPr>
          <p:nvPr>
            <p:ph type="body" idx="1"/>
          </p:nvPr>
        </p:nvSpPr>
        <p:spPr>
          <a:xfrm>
            <a:off x="709613" y="4459288"/>
            <a:ext cx="5680200" cy="4222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t>IDEA (Individuals with Disabilities Education Act) ensures that children with disabilities receive a free, appropriate public education (FAPE) in the least restrictive environment.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also provides parents with the right to participate in their children’s education. You and representatives of your school district are team members who are responsible for developing an appropriate educational program for your child.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Refer to Acronym handout in the packet.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400"/>
              <a:buNone/>
            </a:pPr>
            <a:r>
              <a:rPr lang="en-US">
                <a:latin typeface="Calibri"/>
                <a:ea typeface="Calibri"/>
                <a:cs typeface="Calibri"/>
                <a:sym typeface="Calibri"/>
              </a:rPr>
              <a:t>Services shall include: instruction, related services, community experiences, employment and other post-school adult living objectives, activities of daily living, and functional vocational assessment</a:t>
            </a:r>
            <a:endParaRPr/>
          </a:p>
          <a:p>
            <a:pPr marL="457200" lvl="1"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Three years before the student turns 18 (at 15) a statement that the student has been informed of the rights that will transfer to the student on reaching the age of majority</a:t>
            </a:r>
            <a:r>
              <a:rPr lang="en-US" b="1"/>
              <a:t>.</a:t>
            </a:r>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Instruction</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Courses of study</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Skill development</a:t>
            </a:r>
            <a:endParaRPr/>
          </a:p>
          <a:p>
            <a:pPr marL="457200" lvl="1"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200"/>
              <a:buFont typeface="Noto Sans Symbols"/>
              <a:buChar char="▪"/>
            </a:pPr>
            <a:r>
              <a:rPr lang="en-US"/>
              <a:t>All students with disabilities are eligible for special education services through the end of the school year in which they turn 21. </a:t>
            </a:r>
            <a:endParaRPr/>
          </a:p>
          <a:p>
            <a:pPr marL="0" lvl="0" indent="0" algn="l" rtl="0">
              <a:lnSpc>
                <a:spcPct val="100000"/>
              </a:lnSpc>
              <a:spcBef>
                <a:spcPts val="0"/>
              </a:spcBef>
              <a:spcAft>
                <a:spcPts val="0"/>
              </a:spcAft>
              <a:buClr>
                <a:schemeClr val="dk1"/>
              </a:buClr>
              <a:buSzPts val="1200"/>
              <a:buFont typeface="Noto Sans Symbols"/>
              <a:buChar char="▪"/>
            </a:pPr>
            <a:r>
              <a:rPr lang="en-US"/>
              <a:t>Once a student accepts a diploma, the right to special education and related services ends.  </a:t>
            </a:r>
            <a:endParaRPr/>
          </a:p>
          <a:p>
            <a:pPr marL="0" lvl="0" indent="0" algn="l" rtl="0">
              <a:lnSpc>
                <a:spcPct val="100000"/>
              </a:lnSpc>
              <a:spcBef>
                <a:spcPts val="0"/>
              </a:spcBef>
              <a:spcAft>
                <a:spcPts val="0"/>
              </a:spcAft>
              <a:buClr>
                <a:schemeClr val="dk1"/>
              </a:buClr>
              <a:buSzPts val="1200"/>
              <a:buFont typeface="Noto Sans Symbols"/>
              <a:buChar char="▪"/>
            </a:pPr>
            <a:r>
              <a:rPr lang="en-US"/>
              <a:t>A student with a disability can participate in the graduation ceremonies with peers, without accepting a diploma. The student can receive a diploma after satisfying the goals, objectives and graduation requirements outlined in the IEP, or by June 30th in the school year in which he or she turns 21, whichever comes first. </a:t>
            </a:r>
            <a:endParaRPr/>
          </a:p>
          <a:p>
            <a:pPr marL="0" lvl="0" indent="0" algn="l" rtl="0">
              <a:lnSpc>
                <a:spcPct val="100000"/>
              </a:lnSpc>
              <a:spcBef>
                <a:spcPts val="0"/>
              </a:spcBef>
              <a:spcAft>
                <a:spcPts val="0"/>
              </a:spcAft>
              <a:buSzPts val="1400"/>
              <a:buNone/>
            </a:pPr>
            <a:endParaRPr/>
          </a:p>
        </p:txBody>
      </p:sp>
      <p:sp>
        <p:nvSpPr>
          <p:cNvPr id="342" name="Google Shape;3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Parents also have an important role in transition to adult life for their child with a disability.  Transition is a lifelong process and doesn’t start at age 14.  Even young children can begin to self-advocate by making choices.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Transition needs to start as early as possible and families play an important role in fostering their child’s independence.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What can families do?</a:t>
            </a:r>
            <a:endParaRPr/>
          </a:p>
          <a:p>
            <a:pPr marL="0" lvl="0" indent="0" algn="l" rtl="0">
              <a:lnSpc>
                <a:spcPct val="100000"/>
              </a:lnSpc>
              <a:spcBef>
                <a:spcPts val="0"/>
              </a:spcBef>
              <a:spcAft>
                <a:spcPts val="0"/>
              </a:spcAft>
              <a:buSzPts val="1400"/>
              <a:buNone/>
            </a:pPr>
            <a:r>
              <a:rPr lang="en-US" b="1"/>
              <a:t>Talk to their child about the future </a:t>
            </a:r>
            <a:r>
              <a:rPr lang="en-US"/>
              <a:t>– support them, even when they may be unrealistic or you may disagree</a:t>
            </a:r>
            <a:endParaRPr/>
          </a:p>
          <a:p>
            <a:pPr marL="0" lvl="0" indent="0" algn="l" rtl="0">
              <a:lnSpc>
                <a:spcPct val="100000"/>
              </a:lnSpc>
              <a:spcBef>
                <a:spcPts val="0"/>
              </a:spcBef>
              <a:spcAft>
                <a:spcPts val="0"/>
              </a:spcAft>
              <a:buSzPts val="1400"/>
              <a:buNone/>
            </a:pPr>
            <a:r>
              <a:rPr lang="en-US" b="1"/>
              <a:t>Foster skill development- </a:t>
            </a:r>
            <a:r>
              <a:rPr lang="en-US"/>
              <a:t>organization, social skills, decision making, time management</a:t>
            </a:r>
            <a:endParaRPr/>
          </a:p>
          <a:p>
            <a:pPr marL="0" lvl="0" indent="0" algn="l" rtl="0">
              <a:lnSpc>
                <a:spcPct val="100000"/>
              </a:lnSpc>
              <a:spcBef>
                <a:spcPts val="0"/>
              </a:spcBef>
              <a:spcAft>
                <a:spcPts val="0"/>
              </a:spcAft>
              <a:buSzPts val="1400"/>
              <a:buNone/>
            </a:pPr>
            <a:r>
              <a:rPr lang="en-US" b="1"/>
              <a:t>Provide career exploration opportunities- </a:t>
            </a:r>
            <a:r>
              <a:rPr lang="en-US"/>
              <a:t>job shadowing, internships, paid work experiences</a:t>
            </a:r>
            <a:endParaRPr/>
          </a:p>
          <a:p>
            <a:pPr marL="0" lvl="0" indent="0" algn="l" rtl="0">
              <a:lnSpc>
                <a:spcPct val="100000"/>
              </a:lnSpc>
              <a:spcBef>
                <a:spcPts val="0"/>
              </a:spcBef>
              <a:spcAft>
                <a:spcPts val="0"/>
              </a:spcAft>
              <a:buSzPts val="1400"/>
              <a:buNone/>
            </a:pPr>
            <a:r>
              <a:rPr lang="en-US" b="1"/>
              <a:t>Encourage &amp; support student’s participation</a:t>
            </a:r>
            <a:endParaRPr/>
          </a:p>
          <a:p>
            <a:pPr marL="0" lvl="0" indent="0" algn="l" rtl="0">
              <a:lnSpc>
                <a:spcPct val="100000"/>
              </a:lnSpc>
              <a:spcBef>
                <a:spcPts val="0"/>
              </a:spcBef>
              <a:spcAft>
                <a:spcPts val="0"/>
              </a:spcAft>
              <a:buSzPts val="1400"/>
              <a:buNone/>
            </a:pPr>
            <a:r>
              <a:rPr lang="en-US" b="1"/>
              <a:t>Emphasize career opportunities </a:t>
            </a:r>
            <a:r>
              <a:rPr lang="en-US"/>
              <a:t>based on student interests and preferences</a:t>
            </a:r>
            <a:endParaRPr/>
          </a:p>
          <a:p>
            <a:pPr marL="0" lvl="0" indent="0" algn="l" rtl="0">
              <a:lnSpc>
                <a:spcPct val="100000"/>
              </a:lnSpc>
              <a:spcBef>
                <a:spcPts val="0"/>
              </a:spcBef>
              <a:spcAft>
                <a:spcPts val="0"/>
              </a:spcAft>
              <a:buSzPts val="1400"/>
              <a:buNone/>
            </a:pPr>
            <a:r>
              <a:rPr lang="en-US" b="1"/>
              <a:t>Build independence </a:t>
            </a:r>
            <a:r>
              <a:rPr lang="en-US"/>
              <a:t>and leadership skills</a:t>
            </a:r>
            <a:endParaRPr/>
          </a:p>
          <a:p>
            <a:pPr marL="0" lvl="0" indent="0" algn="l" rtl="0">
              <a:lnSpc>
                <a:spcPct val="100000"/>
              </a:lnSpc>
              <a:spcBef>
                <a:spcPts val="0"/>
              </a:spcBef>
              <a:spcAft>
                <a:spcPts val="0"/>
              </a:spcAft>
              <a:buSzPts val="1400"/>
              <a:buNone/>
            </a:pP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Listen and support your child when discussing their interests and future goals, even if their ideas may seem unrealistic </a:t>
            </a: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Provide early career exploration activities such as opportunities to visit and discuss a variety of job/career opportunities through family outings, job shadowing experiences with family, relatives and friends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Emphasize through family and home activities the basic skills needed to succeed in school and the workplace such as: organization, decision-making, time management, problem-solving, and getting along with others </a:t>
            </a:r>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Monitor school assignments and capture opportunities to relate skills to the world of work and adult roles and responsibilities such as: relating math skills to budgeting; relating written and oral language assignments to interacting with employers, co-workers, the public; relating research assignments to collecting information that help make informed decisions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Encourage career-related activities during your child's spare time such as volunteering at a hospital or a veterinary clinic, odd jobs in the neighborhood </a:t>
            </a: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Build a relationship with your child's career or guidance counselor or transition specialist; ask for career information </a:t>
            </a: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Be available for visits or phone calls from your child's employer; if appropriate offer to provide first hand information or suggestions that may be helpful on the job</a:t>
            </a:r>
            <a:endParaRPr/>
          </a:p>
          <a:p>
            <a:pPr marL="34290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During transition planning meetings:</a:t>
            </a:r>
            <a:endParaRPr/>
          </a:p>
          <a:p>
            <a:pPr marL="800100" lvl="1"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provide the team with information regarding your child's skills and behaviors at home, past experiences, and dreams and goals for your child </a:t>
            </a:r>
            <a:endParaRPr/>
          </a:p>
          <a:p>
            <a:pPr marL="800100" lvl="1"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ask questions of teachers, counselors and your son or daughter regarding education and career options, labor market trends, community resources, specific family and student preferences and realities </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Encourage your child to be a major player on the planning team and to talk about their interests, dreams and goals to the maximum extent possible</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Emphasize Careers, Not Labels - the individualized assessment and planning of students should lead to placement according to the student's interests and preferences, not according to expectations based on "labels" or by what is available in the community </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Focus on Work-Based Learning - many opportunities are available for real exploration and experiences in the world of work, including job-shadowing, internships and paid work experiences.</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Listen to, support, build the independence &amp; leadership of, your child/youth!</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352" name="Google Shape;35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Parents also have an important role in transition to adult life for their child with a disability.  Transition is a lifelong process and doesn’t start at age 14.  Even young children can begin to self-advocate by making choices.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Transition needs to start as early as possible and families play an important role in fostering their child’s independence.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What can families do?</a:t>
            </a:r>
            <a:endParaRPr/>
          </a:p>
          <a:p>
            <a:pPr marL="0" lvl="0" indent="0" algn="l" rtl="0">
              <a:lnSpc>
                <a:spcPct val="100000"/>
              </a:lnSpc>
              <a:spcBef>
                <a:spcPts val="0"/>
              </a:spcBef>
              <a:spcAft>
                <a:spcPts val="0"/>
              </a:spcAft>
              <a:buSzPts val="1400"/>
              <a:buNone/>
            </a:pPr>
            <a:r>
              <a:rPr lang="en-US" b="1"/>
              <a:t>Talk to their child about the future </a:t>
            </a:r>
            <a:r>
              <a:rPr lang="en-US"/>
              <a:t>– support them, even when they may be unrealistic or you may disagree</a:t>
            </a:r>
            <a:endParaRPr/>
          </a:p>
          <a:p>
            <a:pPr marL="0" lvl="0" indent="0" algn="l" rtl="0">
              <a:lnSpc>
                <a:spcPct val="100000"/>
              </a:lnSpc>
              <a:spcBef>
                <a:spcPts val="0"/>
              </a:spcBef>
              <a:spcAft>
                <a:spcPts val="0"/>
              </a:spcAft>
              <a:buSzPts val="1400"/>
              <a:buNone/>
            </a:pPr>
            <a:r>
              <a:rPr lang="en-US" b="1"/>
              <a:t>Foster skill development- </a:t>
            </a:r>
            <a:r>
              <a:rPr lang="en-US"/>
              <a:t>organization, social skills, decision making, time management</a:t>
            </a:r>
            <a:endParaRPr/>
          </a:p>
          <a:p>
            <a:pPr marL="0" lvl="0" indent="0" algn="l" rtl="0">
              <a:lnSpc>
                <a:spcPct val="100000"/>
              </a:lnSpc>
              <a:spcBef>
                <a:spcPts val="0"/>
              </a:spcBef>
              <a:spcAft>
                <a:spcPts val="0"/>
              </a:spcAft>
              <a:buSzPts val="1400"/>
              <a:buNone/>
            </a:pPr>
            <a:r>
              <a:rPr lang="en-US" b="1"/>
              <a:t>Provide career exploration opportunities- </a:t>
            </a:r>
            <a:r>
              <a:rPr lang="en-US"/>
              <a:t>job shadowing, internships, paid work experiences</a:t>
            </a:r>
            <a:endParaRPr/>
          </a:p>
          <a:p>
            <a:pPr marL="0" lvl="0" indent="0" algn="l" rtl="0">
              <a:lnSpc>
                <a:spcPct val="100000"/>
              </a:lnSpc>
              <a:spcBef>
                <a:spcPts val="0"/>
              </a:spcBef>
              <a:spcAft>
                <a:spcPts val="0"/>
              </a:spcAft>
              <a:buSzPts val="1400"/>
              <a:buNone/>
            </a:pPr>
            <a:r>
              <a:rPr lang="en-US" b="1"/>
              <a:t>Encourage &amp; support student’s participation</a:t>
            </a:r>
            <a:endParaRPr/>
          </a:p>
          <a:p>
            <a:pPr marL="0" lvl="0" indent="0" algn="l" rtl="0">
              <a:lnSpc>
                <a:spcPct val="100000"/>
              </a:lnSpc>
              <a:spcBef>
                <a:spcPts val="0"/>
              </a:spcBef>
              <a:spcAft>
                <a:spcPts val="0"/>
              </a:spcAft>
              <a:buSzPts val="1400"/>
              <a:buNone/>
            </a:pPr>
            <a:r>
              <a:rPr lang="en-US" b="1"/>
              <a:t>Emphasize career opportunities </a:t>
            </a:r>
            <a:r>
              <a:rPr lang="en-US"/>
              <a:t>based on student interests and preferences</a:t>
            </a:r>
            <a:endParaRPr/>
          </a:p>
          <a:p>
            <a:pPr marL="0" lvl="0" indent="0" algn="l" rtl="0">
              <a:lnSpc>
                <a:spcPct val="100000"/>
              </a:lnSpc>
              <a:spcBef>
                <a:spcPts val="0"/>
              </a:spcBef>
              <a:spcAft>
                <a:spcPts val="0"/>
              </a:spcAft>
              <a:buSzPts val="1400"/>
              <a:buNone/>
            </a:pPr>
            <a:r>
              <a:rPr lang="en-US" b="1"/>
              <a:t>Build independence </a:t>
            </a:r>
            <a:r>
              <a:rPr lang="en-US"/>
              <a:t>and leadership skills</a:t>
            </a:r>
            <a:endParaRPr/>
          </a:p>
          <a:p>
            <a:pPr marL="0" lvl="0" indent="0" algn="l" rtl="0">
              <a:lnSpc>
                <a:spcPct val="100000"/>
              </a:lnSpc>
              <a:spcBef>
                <a:spcPts val="0"/>
              </a:spcBef>
              <a:spcAft>
                <a:spcPts val="0"/>
              </a:spcAft>
              <a:buSzPts val="1400"/>
              <a:buNone/>
            </a:pP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Listen and support your child when discussing their interests and future goals, even if their ideas may seem unrealistic </a:t>
            </a: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Provide early career exploration activities such as opportunities to visit and discuss a variety of job/career opportunities through family outings, job shadowing experiences with family, relatives and friends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Emphasize through family and home activities the basic skills needed to succeed in school and the workplace such as: organization, decision-making, time management, problem-solving, and getting along with others </a:t>
            </a:r>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Monitor school assignments and capture opportunities to relate skills to the world of work and adult roles and responsibilities such as: relating math skills to budgeting; relating written and oral language assignments to interacting with employers, co-workers, the public; relating research assignments to collecting information that help make informed decisions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Encourage career-related activities during your child's spare time such as volunteering at a hospital or a veterinary clinic, odd jobs in the neighborhood </a:t>
            </a: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Build a relationship with your child's career or guidance counselor or transition specialist; ask for career information </a:t>
            </a:r>
            <a:endParaRPr/>
          </a:p>
          <a:p>
            <a:pPr marL="171450" lvl="0" indent="-171450" algn="l" rtl="0">
              <a:lnSpc>
                <a:spcPct val="90000"/>
              </a:lnSpc>
              <a:spcBef>
                <a:spcPts val="0"/>
              </a:spcBef>
              <a:spcAft>
                <a:spcPts val="0"/>
              </a:spcAft>
              <a:buClr>
                <a:schemeClr val="dk1"/>
              </a:buClr>
              <a:buSzPts val="1200"/>
              <a:buFont typeface="Arial"/>
              <a:buChar char="•"/>
            </a:pPr>
            <a:r>
              <a:rPr lang="en-US" sz="1200">
                <a:latin typeface="Calibri"/>
                <a:ea typeface="Calibri"/>
                <a:cs typeface="Calibri"/>
                <a:sym typeface="Calibri"/>
              </a:rPr>
              <a:t>Be available for visits or phone calls from your child's employer; if appropriate offer to provide first hand information or suggestions that may be helpful on the job</a:t>
            </a:r>
            <a:endParaRPr/>
          </a:p>
          <a:p>
            <a:pPr marL="34290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During transition planning meetings:</a:t>
            </a:r>
            <a:endParaRPr/>
          </a:p>
          <a:p>
            <a:pPr marL="800100" lvl="1"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provide the team with information regarding your child's skills and behaviors at home, past experiences, and dreams and goals for your child </a:t>
            </a:r>
            <a:endParaRPr/>
          </a:p>
          <a:p>
            <a:pPr marL="800100" lvl="1"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ask questions of teachers, counselors and your son or daughter regarding education and career options, labor market trends, community resources, specific family and student preferences and realities </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Encourage your child to be a major player on the planning team and to talk about their interests, dreams and goals to the maximum extent possible</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Emphasize Careers, Not Labels - the individualized assessment and planning of students should lead to placement according to the student's interests and preferences, not according to expectations based on "labels" or by what is available in the community </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Focus on Work-Based Learning - many opportunities are available for real exploration and experiences in the world of work, including job-shadowing, internships and paid work experiences.</a:t>
            </a:r>
            <a:endParaRPr/>
          </a:p>
          <a:p>
            <a:pPr marL="342900" marR="0" lvl="0" indent="-34290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Listen to, support, build the independence &amp; leadership of, your child/youth!</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362" name="Google Shape;36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NJ YELL: </a:t>
            </a:r>
            <a:r>
              <a:rPr lang="en-US" sz="1200" b="1">
                <a:solidFill>
                  <a:schemeClr val="dk1"/>
                </a:solidFill>
                <a:latin typeface="Calibri"/>
                <a:ea typeface="Calibri"/>
                <a:cs typeface="Calibri"/>
                <a:sym typeface="Calibri"/>
              </a:rPr>
              <a:t>We help New Jersey youth/young adults by:</a:t>
            </a:r>
            <a:endParaRPr b="1"/>
          </a:p>
          <a:p>
            <a:pPr marL="0" lvl="0" indent="0" algn="l" rtl="0">
              <a:lnSpc>
                <a:spcPct val="100000"/>
              </a:lnSpc>
              <a:spcBef>
                <a:spcPts val="0"/>
              </a:spcBef>
              <a:spcAft>
                <a:spcPts val="0"/>
              </a:spcAft>
              <a:buSzPts val="1400"/>
              <a:buNone/>
            </a:pPr>
            <a:r>
              <a:rPr lang="en-US"/>
              <a:t>You want your parents to understand the importance of their Young adult learning to Self advocate.. Encourage the parent to have their young adult explore opportunities .  </a:t>
            </a:r>
            <a:r>
              <a:rPr lang="en-US" sz="1200" b="1">
                <a:solidFill>
                  <a:schemeClr val="dk1"/>
                </a:solidFill>
                <a:latin typeface="Calibri"/>
                <a:ea typeface="Calibri"/>
                <a:cs typeface="Calibri"/>
                <a:sym typeface="Calibri"/>
              </a:rPr>
              <a:t>Talk about NJ YELL: see below </a:t>
            </a:r>
            <a:r>
              <a:rPr lang="en-US"/>
              <a:t>Youth empowerment groups help foster independence.  See Exceptional Parent magazine article on NJYELL pgs. 24-27 http://reader.mediawiremobile.com/epmagazine/issues/202010/viewer?page=27.</a:t>
            </a:r>
            <a:endParaRPr/>
          </a:p>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Sharing information and resources for youth/young adults about how to access services, including transition to adult life services (education, health, community life, etc.)</a:t>
            </a:r>
            <a:endParaRPr b="1"/>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Providing an opportunity for youth/young adults with and without special healthcare needs to work together to improve outcomes for New Jersey youth/young adults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Training youth/young adults about policy issues, self-advocacy, and available resources and supports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Reviewing materials aimed at youth/young adults and providing recommendations to make them more "youth and user friendly"</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Helping  them learn how to tell their story in ways that will make a difference in their home, school, community, and at state and national levels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Opportunities for youth:</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t>NJ YELL </a:t>
            </a:r>
            <a:r>
              <a:rPr lang="en-US" u="sng">
                <a:solidFill>
                  <a:schemeClr val="hlink"/>
                </a:solidFill>
                <a:hlinkClick r:id="rId3"/>
              </a:rPr>
              <a:t>http://www.spanadvocacy.org/content/youth-resources-empowerment</a:t>
            </a:r>
            <a:endParaRPr u="sng"/>
          </a:p>
          <a:p>
            <a:pPr marL="0" lvl="0" indent="0" algn="l" rtl="0">
              <a:lnSpc>
                <a:spcPct val="100000"/>
              </a:lnSpc>
              <a:spcBef>
                <a:spcPts val="0"/>
              </a:spcBef>
              <a:spcAft>
                <a:spcPts val="0"/>
              </a:spcAft>
              <a:buSzPts val="1400"/>
              <a:buNone/>
            </a:pPr>
            <a:r>
              <a:rPr lang="en-US"/>
              <a:t>Family Voices national KASA (Kids as Self Advocates) </a:t>
            </a:r>
            <a:r>
              <a:rPr lang="en-US" u="sng">
                <a:solidFill>
                  <a:schemeClr val="hlink"/>
                </a:solidFill>
                <a:hlinkClick r:id="rId4"/>
              </a:rPr>
              <a:t>http://www.fvkasa.org/index.php</a:t>
            </a:r>
            <a:r>
              <a:rPr lang="en-US" u="none"/>
              <a:t> or</a:t>
            </a:r>
            <a:r>
              <a:rPr lang="en-US"/>
              <a:t> Spanish </a:t>
            </a:r>
            <a:r>
              <a:rPr lang="en-US" u="sng">
                <a:solidFill>
                  <a:schemeClr val="hlink"/>
                </a:solidFill>
                <a:hlinkClick r:id="rId5"/>
              </a:rPr>
              <a:t>http://fvkasa.org/espanol.php</a:t>
            </a:r>
            <a:endParaRPr/>
          </a:p>
          <a:p>
            <a:pPr marL="0" lvl="0" indent="0" algn="l" rtl="0">
              <a:lnSpc>
                <a:spcPct val="100000"/>
              </a:lnSpc>
              <a:spcBef>
                <a:spcPts val="0"/>
              </a:spcBef>
              <a:spcAft>
                <a:spcPts val="0"/>
              </a:spcAft>
              <a:buSzPts val="1400"/>
              <a:buNone/>
            </a:pPr>
            <a:r>
              <a:rPr lang="en-US"/>
              <a:t>NJCDD (NJ Council on Developmental Disabilities) </a:t>
            </a:r>
            <a:r>
              <a:rPr lang="en-US" u="sng">
                <a:solidFill>
                  <a:schemeClr val="hlink"/>
                </a:solidFill>
                <a:hlinkClick r:id="rId6"/>
              </a:rPr>
              <a:t>https://njcdd.org/</a:t>
            </a:r>
            <a:endParaRPr/>
          </a:p>
          <a:p>
            <a:pPr marL="0" marR="0" lvl="0" indent="0" algn="l" rtl="0">
              <a:lnSpc>
                <a:spcPct val="100000"/>
              </a:lnSpc>
              <a:spcBef>
                <a:spcPts val="0"/>
              </a:spcBef>
              <a:spcAft>
                <a:spcPts val="0"/>
              </a:spcAft>
              <a:buClr>
                <a:schemeClr val="dk1"/>
              </a:buClr>
              <a:buSzPts val="1200"/>
              <a:buFont typeface="Calibri"/>
              <a:buNone/>
            </a:pPr>
            <a:r>
              <a:rPr lang="en-US"/>
              <a:t>SPAN factsheet Student Participation in the IEP Process </a:t>
            </a:r>
            <a:r>
              <a:rPr lang="en-US" b="1"/>
              <a:t>SPAN factsheet Student Participation in the IEP Process - </a:t>
            </a:r>
            <a:r>
              <a:rPr lang="en-US" b="1">
                <a:solidFill>
                  <a:srgbClr val="FF0000"/>
                </a:solidFill>
              </a:rPr>
              <a:t>released 9/26-emailed Carolyn/Jeannette</a:t>
            </a:r>
            <a:endParaRPr/>
          </a:p>
          <a:p>
            <a:pPr marL="0" lvl="0" indent="0" algn="l" rtl="0">
              <a:lnSpc>
                <a:spcPct val="100000"/>
              </a:lnSpc>
              <a:spcBef>
                <a:spcPts val="0"/>
              </a:spcBef>
              <a:spcAft>
                <a:spcPts val="0"/>
              </a:spcAft>
              <a:buSzPts val="1400"/>
              <a:buNone/>
            </a:pPr>
            <a:r>
              <a:rPr lang="en-US"/>
              <a:t>Keeping it Real:  How to Get the Supports You Need for the Life You Want (Eng./Span.) </a:t>
            </a:r>
            <a:r>
              <a:rPr lang="en-US" u="sng">
                <a:solidFill>
                  <a:schemeClr val="hlink"/>
                </a:solidFill>
                <a:hlinkClick r:id="rId7"/>
              </a:rPr>
              <a:t>http://rwjms.rutgers.edu/boggscenter/products/KeepingItRealHowtoGettheSupportsYouNeedfortheLifeYouWant.html</a:t>
            </a:r>
            <a:endParaRPr/>
          </a:p>
          <a:p>
            <a:pPr marL="0" marR="0" lvl="0" indent="0" algn="l" rtl="0">
              <a:lnSpc>
                <a:spcPct val="100000"/>
              </a:lnSpc>
              <a:spcBef>
                <a:spcPts val="0"/>
              </a:spcBef>
              <a:spcAft>
                <a:spcPts val="0"/>
              </a:spcAft>
              <a:buClr>
                <a:schemeClr val="dk1"/>
              </a:buClr>
              <a:buSzPts val="1200"/>
              <a:buFont typeface="Calibri"/>
              <a:buNone/>
            </a:pPr>
            <a:endParaRPr b="1">
              <a:solidFill>
                <a:srgbClr val="FF0000"/>
              </a:solidFill>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72" name="Google Shape;37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Development of Individualized Plans for Employment (IPE), prior to graduation</a:t>
            </a:r>
            <a:endParaRPr/>
          </a:p>
          <a:p>
            <a:pPr marL="118871" lvl="0" indent="0" algn="l" rtl="0">
              <a:lnSpc>
                <a:spcPct val="100000"/>
              </a:lnSpc>
              <a:spcBef>
                <a:spcPts val="0"/>
              </a:spcBef>
              <a:spcAft>
                <a:spcPts val="0"/>
              </a:spcAft>
              <a:buClr>
                <a:schemeClr val="dk1"/>
              </a:buClr>
              <a:buSzPts val="1200"/>
              <a:buFont typeface="Calibri"/>
              <a:buNone/>
            </a:pPr>
            <a:r>
              <a:rPr lang="en-US"/>
              <a:t>There are 5 required Services:</a:t>
            </a:r>
            <a:endParaRPr/>
          </a:p>
          <a:p>
            <a:pPr marL="633222" lvl="0" indent="-514350" algn="l" rtl="0">
              <a:lnSpc>
                <a:spcPct val="100000"/>
              </a:lnSpc>
              <a:spcBef>
                <a:spcPts val="0"/>
              </a:spcBef>
              <a:spcAft>
                <a:spcPts val="0"/>
              </a:spcAft>
              <a:buClr>
                <a:schemeClr val="dk1"/>
              </a:buClr>
              <a:buSzPts val="1200"/>
              <a:buFont typeface="Calibri"/>
              <a:buAutoNum type="arabicPeriod"/>
            </a:pPr>
            <a:r>
              <a:rPr lang="en-US"/>
              <a:t>Job Exploration</a:t>
            </a:r>
            <a:endParaRPr/>
          </a:p>
          <a:p>
            <a:pPr marL="633222" lvl="0" indent="-514350" algn="l" rtl="0">
              <a:lnSpc>
                <a:spcPct val="100000"/>
              </a:lnSpc>
              <a:spcBef>
                <a:spcPts val="0"/>
              </a:spcBef>
              <a:spcAft>
                <a:spcPts val="0"/>
              </a:spcAft>
              <a:buClr>
                <a:schemeClr val="dk1"/>
              </a:buClr>
              <a:buSzPts val="1200"/>
              <a:buFont typeface="Calibri"/>
              <a:buAutoNum type="arabicPeriod"/>
            </a:pPr>
            <a:r>
              <a:rPr lang="en-US"/>
              <a:t>Counseling and Guidance</a:t>
            </a:r>
            <a:endParaRPr/>
          </a:p>
          <a:p>
            <a:pPr marL="633222" lvl="0" indent="-514350" algn="l" rtl="0">
              <a:lnSpc>
                <a:spcPct val="100000"/>
              </a:lnSpc>
              <a:spcBef>
                <a:spcPts val="0"/>
              </a:spcBef>
              <a:spcAft>
                <a:spcPts val="0"/>
              </a:spcAft>
              <a:buClr>
                <a:schemeClr val="dk1"/>
              </a:buClr>
              <a:buSzPts val="1200"/>
              <a:buFont typeface="Calibri"/>
              <a:buAutoNum type="arabicPeriod"/>
            </a:pPr>
            <a:r>
              <a:rPr lang="en-US"/>
              <a:t>Work-based Learning Experiences</a:t>
            </a:r>
            <a:endParaRPr/>
          </a:p>
          <a:p>
            <a:pPr marL="633222" lvl="0" indent="-514350" algn="l" rtl="0">
              <a:lnSpc>
                <a:spcPct val="100000"/>
              </a:lnSpc>
              <a:spcBef>
                <a:spcPts val="0"/>
              </a:spcBef>
              <a:spcAft>
                <a:spcPts val="0"/>
              </a:spcAft>
              <a:buClr>
                <a:schemeClr val="dk1"/>
              </a:buClr>
              <a:buSzPts val="1200"/>
              <a:buFont typeface="Calibri"/>
              <a:buAutoNum type="arabicPeriod"/>
            </a:pPr>
            <a:r>
              <a:rPr lang="en-US"/>
              <a:t>Workplace readiness</a:t>
            </a:r>
            <a:endParaRPr/>
          </a:p>
          <a:p>
            <a:pPr marL="633222" lvl="0" indent="-514350" algn="l" rtl="0">
              <a:lnSpc>
                <a:spcPct val="100000"/>
              </a:lnSpc>
              <a:spcBef>
                <a:spcPts val="0"/>
              </a:spcBef>
              <a:spcAft>
                <a:spcPts val="0"/>
              </a:spcAft>
              <a:buClr>
                <a:schemeClr val="dk1"/>
              </a:buClr>
              <a:buSzPts val="1200"/>
              <a:buFont typeface="Calibri"/>
              <a:buAutoNum type="arabicPeriod"/>
            </a:pPr>
            <a:r>
              <a:rPr lang="en-US"/>
              <a:t>Self-advocacy</a:t>
            </a:r>
            <a:endParaRPr/>
          </a:p>
          <a:p>
            <a:pPr marL="0" lvl="0" indent="0" algn="l" rtl="0">
              <a:lnSpc>
                <a:spcPct val="100000"/>
              </a:lnSpc>
              <a:spcBef>
                <a:spcPts val="0"/>
              </a:spcBef>
              <a:spcAft>
                <a:spcPts val="0"/>
              </a:spcAft>
              <a:buSzPts val="1400"/>
              <a:buNone/>
            </a:pPr>
            <a:endParaRPr/>
          </a:p>
        </p:txBody>
      </p:sp>
      <p:sp>
        <p:nvSpPr>
          <p:cNvPr id="382" name="Google Shape;38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Development of Individualized Plans for Employment (IPE), prior to graduation</a:t>
            </a:r>
            <a:endParaRPr/>
          </a:p>
          <a:p>
            <a:pPr marL="118871" lvl="0" indent="0" algn="l" rtl="0">
              <a:lnSpc>
                <a:spcPct val="100000"/>
              </a:lnSpc>
              <a:spcBef>
                <a:spcPts val="0"/>
              </a:spcBef>
              <a:spcAft>
                <a:spcPts val="0"/>
              </a:spcAft>
              <a:buClr>
                <a:schemeClr val="dk1"/>
              </a:buClr>
              <a:buSzPts val="1200"/>
              <a:buFont typeface="Calibri"/>
              <a:buNone/>
            </a:pPr>
            <a:r>
              <a:rPr lang="en-US"/>
              <a:t>There are 5 required Services:</a:t>
            </a:r>
            <a:endParaRPr/>
          </a:p>
          <a:p>
            <a:pPr marL="633222" lvl="0" indent="-514350" algn="l" rtl="0">
              <a:lnSpc>
                <a:spcPct val="100000"/>
              </a:lnSpc>
              <a:spcBef>
                <a:spcPts val="0"/>
              </a:spcBef>
              <a:spcAft>
                <a:spcPts val="0"/>
              </a:spcAft>
              <a:buClr>
                <a:schemeClr val="dk1"/>
              </a:buClr>
              <a:buSzPts val="1200"/>
              <a:buFont typeface="Calibri"/>
              <a:buAutoNum type="arabicPeriod"/>
            </a:pPr>
            <a:r>
              <a:rPr lang="en-US"/>
              <a:t>Job Exploration</a:t>
            </a:r>
            <a:endParaRPr/>
          </a:p>
          <a:p>
            <a:pPr marL="633222" lvl="0" indent="-514350" algn="l" rtl="0">
              <a:lnSpc>
                <a:spcPct val="100000"/>
              </a:lnSpc>
              <a:spcBef>
                <a:spcPts val="0"/>
              </a:spcBef>
              <a:spcAft>
                <a:spcPts val="0"/>
              </a:spcAft>
              <a:buClr>
                <a:schemeClr val="dk1"/>
              </a:buClr>
              <a:buSzPts val="1200"/>
              <a:buFont typeface="Calibri"/>
              <a:buAutoNum type="arabicPeriod"/>
            </a:pPr>
            <a:r>
              <a:rPr lang="en-US"/>
              <a:t>Counseling and Guidance</a:t>
            </a:r>
            <a:endParaRPr/>
          </a:p>
          <a:p>
            <a:pPr marL="633222" lvl="0" indent="-514350" algn="l" rtl="0">
              <a:lnSpc>
                <a:spcPct val="100000"/>
              </a:lnSpc>
              <a:spcBef>
                <a:spcPts val="0"/>
              </a:spcBef>
              <a:spcAft>
                <a:spcPts val="0"/>
              </a:spcAft>
              <a:buClr>
                <a:schemeClr val="dk1"/>
              </a:buClr>
              <a:buSzPts val="1200"/>
              <a:buFont typeface="Calibri"/>
              <a:buAutoNum type="arabicPeriod"/>
            </a:pPr>
            <a:r>
              <a:rPr lang="en-US"/>
              <a:t>Work-based Learning Experiences</a:t>
            </a:r>
            <a:endParaRPr/>
          </a:p>
          <a:p>
            <a:pPr marL="633222" lvl="0" indent="-514350" algn="l" rtl="0">
              <a:lnSpc>
                <a:spcPct val="100000"/>
              </a:lnSpc>
              <a:spcBef>
                <a:spcPts val="0"/>
              </a:spcBef>
              <a:spcAft>
                <a:spcPts val="0"/>
              </a:spcAft>
              <a:buClr>
                <a:schemeClr val="dk1"/>
              </a:buClr>
              <a:buSzPts val="1200"/>
              <a:buFont typeface="Calibri"/>
              <a:buAutoNum type="arabicPeriod"/>
            </a:pPr>
            <a:r>
              <a:rPr lang="en-US"/>
              <a:t>Workplace readiness</a:t>
            </a:r>
            <a:endParaRPr/>
          </a:p>
          <a:p>
            <a:pPr marL="633222" lvl="0" indent="-514350" algn="l" rtl="0">
              <a:lnSpc>
                <a:spcPct val="100000"/>
              </a:lnSpc>
              <a:spcBef>
                <a:spcPts val="0"/>
              </a:spcBef>
              <a:spcAft>
                <a:spcPts val="0"/>
              </a:spcAft>
              <a:buClr>
                <a:schemeClr val="dk1"/>
              </a:buClr>
              <a:buSzPts val="1200"/>
              <a:buFont typeface="Calibri"/>
              <a:buAutoNum type="arabicPeriod"/>
            </a:pPr>
            <a:r>
              <a:rPr lang="en-US"/>
              <a:t>Self-advocacy</a:t>
            </a:r>
            <a:endParaRPr/>
          </a:p>
          <a:p>
            <a:pPr marL="0" lvl="0" indent="0" algn="l" rtl="0">
              <a:lnSpc>
                <a:spcPct val="100000"/>
              </a:lnSpc>
              <a:spcBef>
                <a:spcPts val="0"/>
              </a:spcBef>
              <a:spcAft>
                <a:spcPts val="0"/>
              </a:spcAft>
              <a:buSzPts val="1400"/>
              <a:buNone/>
            </a:pPr>
            <a:endParaRPr/>
          </a:p>
        </p:txBody>
      </p:sp>
      <p:sp>
        <p:nvSpPr>
          <p:cNvPr id="394" name="Google Shape;39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Often, post-secondary education isn’t considered for some students with disabilities.  However, there are now programs for students with cognitive disabilities such as DREAM (Developing Real Expectations for Achieving Mastery) and others.  There are many resources for students with disabilities considering college found at </a:t>
            </a:r>
            <a:r>
              <a:rPr lang="en-US" u="sng">
                <a:solidFill>
                  <a:schemeClr val="hlink"/>
                </a:solidFill>
                <a:hlinkClick r:id="rId3"/>
              </a:rPr>
              <a:t>https://thinkcollege.net/</a:t>
            </a:r>
            <a:r>
              <a:rPr lang="en-US" u="sng"/>
              <a:t>.</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All colleges have student services departments which can arrange accommodations such as distraction controlled testing if needed.  Students have to right to chose whether they will disclose their disability. </a:t>
            </a:r>
            <a:endParaRPr/>
          </a:p>
          <a:p>
            <a:pPr marL="0" marR="0" lvl="0" indent="0" algn="l" rtl="0">
              <a:lnSpc>
                <a:spcPct val="100000"/>
              </a:lnSpc>
              <a:spcBef>
                <a:spcPts val="0"/>
              </a:spcBef>
              <a:spcAft>
                <a:spcPts val="0"/>
              </a:spcAft>
              <a:buClr>
                <a:schemeClr val="dk1"/>
              </a:buClr>
              <a:buSzPts val="1200"/>
              <a:buFont typeface="Calibri"/>
              <a:buNone/>
            </a:pPr>
            <a:endParaRPr/>
          </a:p>
          <a:p>
            <a:pPr marL="342900" lvl="0" indent="-342900" algn="l" rtl="0">
              <a:lnSpc>
                <a:spcPct val="100000"/>
              </a:lnSpc>
              <a:spcBef>
                <a:spcPts val="24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Transition Assessments </a:t>
            </a:r>
            <a:endParaRPr/>
          </a:p>
          <a:p>
            <a:pPr marL="800100" lvl="1"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determine  appropriate post-HS outcomes</a:t>
            </a:r>
            <a:endParaRPr/>
          </a:p>
          <a:p>
            <a:pPr marL="1257300" lvl="2"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Vocational evaluations</a:t>
            </a:r>
            <a:endParaRPr/>
          </a:p>
          <a:p>
            <a:pPr marL="1257300" lvl="2"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Interest inventories</a:t>
            </a:r>
            <a:endParaRPr/>
          </a:p>
          <a:p>
            <a:pPr marL="1257300" lvl="2"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Independent living assessments</a:t>
            </a:r>
            <a:endParaRPr/>
          </a:p>
          <a:p>
            <a:pPr marL="1257300" lvl="2"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Psychological &amp; educational testing</a:t>
            </a:r>
            <a:endParaRPr/>
          </a:p>
          <a:p>
            <a:pPr marL="800100" lvl="1" indent="-266700" algn="l" rtl="0">
              <a:lnSpc>
                <a:spcPct val="100000"/>
              </a:lnSpc>
              <a:spcBef>
                <a:spcPts val="240"/>
              </a:spcBef>
              <a:spcAft>
                <a:spcPts val="0"/>
              </a:spcAft>
              <a:buClr>
                <a:schemeClr val="dk1"/>
              </a:buClr>
              <a:buSzPts val="1200"/>
              <a:buFont typeface="Arial"/>
              <a:buNone/>
            </a:pPr>
            <a:endParaRPr sz="1200" b="0">
              <a:solidFill>
                <a:schemeClr val="dk1"/>
              </a:solidFill>
              <a:latin typeface="Calibri"/>
              <a:ea typeface="Calibri"/>
              <a:cs typeface="Calibri"/>
              <a:sym typeface="Calibri"/>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Independent living assessments</a:t>
            </a:r>
            <a:endParaRPr/>
          </a:p>
          <a:p>
            <a:pPr marL="800100" lvl="1"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Help identify the supports your youth will need to live &amp; work in the community</a:t>
            </a:r>
            <a:endParaRPr/>
          </a:p>
          <a:p>
            <a:pPr marL="1257300" lvl="2"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Communication support service providers</a:t>
            </a:r>
            <a:endParaRPr/>
          </a:p>
          <a:p>
            <a:pPr marL="1257300" lvl="2"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Interpreters</a:t>
            </a:r>
            <a:endParaRPr/>
          </a:p>
          <a:p>
            <a:pPr marL="1257300" lvl="2"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Augmentative communication systems</a:t>
            </a:r>
            <a:endParaRPr/>
          </a:p>
          <a:p>
            <a:pPr marL="1257300" lvl="2"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Other?</a:t>
            </a:r>
            <a:endParaRPr/>
          </a:p>
          <a:p>
            <a:pPr marL="0" lvl="0" indent="0" algn="l" rtl="0">
              <a:lnSpc>
                <a:spcPct val="100000"/>
              </a:lnSpc>
              <a:spcBef>
                <a:spcPts val="0"/>
              </a:spcBef>
              <a:spcAft>
                <a:spcPts val="0"/>
              </a:spcAft>
              <a:buSzPts val="1400"/>
              <a:buNone/>
            </a:pPr>
            <a:endParaRPr sz="1200" b="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a:latin typeface="Calibri"/>
                <a:ea typeface="Calibri"/>
                <a:cs typeface="Calibri"/>
                <a:sym typeface="Calibri"/>
              </a:rPr>
              <a:t>Ongoing process of collecting data on the individual’s needs, preferences, and interests as they relate to the demands of current and future working, educational, living, and personal and social environments. Assessment data serve as the common thread in the transition process and form the basis for defining goals and services to be included in the Individualized Education Program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04" name="Google Shape;40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Children have the right to make IEP &amp; all other decisions at age 18 unless their parents are awarded guardianship</a:t>
            </a:r>
            <a:endParaRPr/>
          </a:p>
          <a:p>
            <a:pPr marL="0" lvl="0" indent="0" algn="l" rtl="0">
              <a:lnSpc>
                <a:spcPct val="100000"/>
              </a:lnSpc>
              <a:spcBef>
                <a:spcPts val="0"/>
              </a:spcBef>
              <a:spcAft>
                <a:spcPts val="0"/>
              </a:spcAft>
              <a:buSzPts val="1400"/>
              <a:buNone/>
            </a:pPr>
            <a:r>
              <a:rPr lang="en-US"/>
              <a:t>Guardianship takes away adult children’s civil rights</a:t>
            </a:r>
            <a:endParaRPr/>
          </a:p>
          <a:p>
            <a:pPr marL="0" lvl="0" indent="0" algn="l" rtl="0">
              <a:lnSpc>
                <a:spcPct val="100000"/>
              </a:lnSpc>
              <a:spcBef>
                <a:spcPts val="0"/>
              </a:spcBef>
              <a:spcAft>
                <a:spcPts val="0"/>
              </a:spcAft>
              <a:buSzPts val="1400"/>
              <a:buNone/>
            </a:pPr>
            <a:r>
              <a:rPr lang="en-US"/>
              <a:t>Supportive decision-making allows families &amp; trusted circle of friends to be involved in decision-making while maintaining adult children’s civil rights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Instead of guardianship, families may want to consider alternatives rather than taking away their child’s rights.  Various resources are found on the SPAN website which includes a recording of the webinar, SPAN factsheet, Autistic Self Advocacy Network toolkit “The Right to Make Choices” and the National Resource Center for Supported Decision-Making (“Everyone has the right to make choices.”)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1)</a:t>
            </a:r>
            <a:endParaRPr/>
          </a:p>
          <a:p>
            <a:pPr marL="342900" lvl="0" indent="-342900" algn="l" rtl="0">
              <a:lnSpc>
                <a:spcPct val="100000"/>
              </a:lnSpc>
              <a:spcBef>
                <a:spcPts val="0"/>
              </a:spcBef>
              <a:spcAft>
                <a:spcPts val="0"/>
              </a:spcAft>
              <a:buClr>
                <a:schemeClr val="dk1"/>
              </a:buClr>
              <a:buSzPts val="1200"/>
              <a:buFont typeface="Arial"/>
              <a:buChar char="•"/>
            </a:pPr>
            <a:r>
              <a:rPr lang="en-US" sz="1200"/>
              <a:t>There are many reasons parents seek guardianship for their youth/young adult</a:t>
            </a:r>
            <a:endParaRPr/>
          </a:p>
          <a:p>
            <a:pPr marL="342900" lvl="0" indent="-342900" algn="l" rtl="0">
              <a:lnSpc>
                <a:spcPct val="100000"/>
              </a:lnSpc>
              <a:spcBef>
                <a:spcPts val="0"/>
              </a:spcBef>
              <a:spcAft>
                <a:spcPts val="0"/>
              </a:spcAft>
              <a:buClr>
                <a:schemeClr val="dk1"/>
              </a:buClr>
              <a:buSzPts val="1200"/>
              <a:buFont typeface="Arial"/>
              <a:buChar char="•"/>
            </a:pPr>
            <a:r>
              <a:rPr lang="en-US" sz="1200"/>
              <a:t>Some are; educational concerns, medical or health concerns, fear of what will happen when parent no longer around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2)</a:t>
            </a:r>
            <a:endParaRPr/>
          </a:p>
          <a:p>
            <a:pPr marL="342900" lvl="0" indent="-342900" algn="l" rtl="0">
              <a:lnSpc>
                <a:spcPct val="100000"/>
              </a:lnSpc>
              <a:spcBef>
                <a:spcPts val="0"/>
              </a:spcBef>
              <a:spcAft>
                <a:spcPts val="0"/>
              </a:spcAft>
              <a:buClr>
                <a:schemeClr val="dk1"/>
              </a:buClr>
              <a:buSzPts val="1200"/>
              <a:buFont typeface="Arial"/>
              <a:buChar char="•"/>
            </a:pPr>
            <a:r>
              <a:rPr lang="en-US" sz="1200"/>
              <a:t>To not make public declaration of incompetence</a:t>
            </a:r>
            <a:endParaRPr/>
          </a:p>
          <a:p>
            <a:pPr marL="342900" lvl="0" indent="-342900" algn="l" rtl="0">
              <a:lnSpc>
                <a:spcPct val="100000"/>
              </a:lnSpc>
              <a:spcBef>
                <a:spcPts val="0"/>
              </a:spcBef>
              <a:spcAft>
                <a:spcPts val="0"/>
              </a:spcAft>
              <a:buClr>
                <a:schemeClr val="dk1"/>
              </a:buClr>
              <a:buSzPts val="1200"/>
              <a:buFont typeface="Arial"/>
              <a:buChar char="•"/>
            </a:pPr>
            <a:r>
              <a:rPr lang="en-US" sz="1200"/>
              <a:t>To limit court involvement in your life</a:t>
            </a:r>
            <a:endParaRPr/>
          </a:p>
          <a:p>
            <a:pPr marL="342900" lvl="0" indent="-342900" algn="l" rtl="0">
              <a:lnSpc>
                <a:spcPct val="100000"/>
              </a:lnSpc>
              <a:spcBef>
                <a:spcPts val="0"/>
              </a:spcBef>
              <a:spcAft>
                <a:spcPts val="0"/>
              </a:spcAft>
              <a:buClr>
                <a:schemeClr val="dk1"/>
              </a:buClr>
              <a:buSzPts val="1200"/>
              <a:buFont typeface="Arial"/>
              <a:buChar char="•"/>
            </a:pPr>
            <a:r>
              <a:rPr lang="en-US" sz="1200"/>
              <a:t>To promote independence, dignity and  freedom of choice</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i="1"/>
              <a:t>Children with special needs should have as much input as they can based on their capacity. Parents must begin at an early age to help their child – regardless of their disability or </a:t>
            </a:r>
            <a:endParaRPr/>
          </a:p>
          <a:p>
            <a:pPr marL="0" marR="0" lvl="0" indent="0" algn="l" rtl="0">
              <a:lnSpc>
                <a:spcPct val="100000"/>
              </a:lnSpc>
              <a:spcBef>
                <a:spcPts val="0"/>
              </a:spcBef>
              <a:spcAft>
                <a:spcPts val="0"/>
              </a:spcAft>
              <a:buClr>
                <a:schemeClr val="dk1"/>
              </a:buClr>
              <a:buSzPts val="1200"/>
              <a:buFont typeface="Calibri"/>
              <a:buNone/>
            </a:pPr>
            <a:r>
              <a:rPr lang="en-US" i="1"/>
              <a:t>special healthcare needs – engage in decision making about their own care and prepare them to make independent decisions as they become adults.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14" name="Google Shape;4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a:t>Healthcare</a:t>
            </a:r>
            <a:r>
              <a:rPr lang="en-US" sz="1200" i="0">
                <a:solidFill>
                  <a:schemeClr val="dk1"/>
                </a:solidFill>
              </a:rPr>
              <a:t> is a critical issue for families as many young adults with special healthcare needs have difficulty finding the same access to quality care from adult health care providers.  Planning for this transition should start early and includes building self advocacy skills to help youth/young adults partner with their health care providers to ensuring that connections to community supports are in place as needed.</a:t>
            </a:r>
            <a:endParaRPr/>
          </a:p>
          <a:p>
            <a:pPr marL="0" lvl="0" indent="0" algn="l" rtl="0">
              <a:lnSpc>
                <a:spcPct val="100000"/>
              </a:lnSpc>
              <a:spcBef>
                <a:spcPts val="0"/>
              </a:spcBef>
              <a:spcAft>
                <a:spcPts val="0"/>
              </a:spcAft>
              <a:buClr>
                <a:schemeClr val="dk1"/>
              </a:buClr>
              <a:buSzPts val="1200"/>
              <a:buFont typeface="Calibri"/>
              <a:buNone/>
            </a:pPr>
            <a:endParaRPr sz="1200" b="0"/>
          </a:p>
          <a:p>
            <a:pPr marL="0" lvl="0" indent="0" algn="l" rtl="0">
              <a:lnSpc>
                <a:spcPct val="100000"/>
              </a:lnSpc>
              <a:spcBef>
                <a:spcPts val="0"/>
              </a:spcBef>
              <a:spcAft>
                <a:spcPts val="0"/>
              </a:spcAft>
              <a:buClr>
                <a:schemeClr val="dk1"/>
              </a:buClr>
              <a:buSzPts val="1200"/>
              <a:buFont typeface="Calibri"/>
              <a:buNone/>
            </a:pPr>
            <a:r>
              <a:rPr lang="en-US" sz="1200" b="1"/>
              <a:t>Resources:</a:t>
            </a:r>
            <a:endParaRPr/>
          </a:p>
          <a:p>
            <a:pPr marL="0" lvl="0" indent="0" algn="l" rtl="0">
              <a:lnSpc>
                <a:spcPct val="100000"/>
              </a:lnSpc>
              <a:spcBef>
                <a:spcPts val="0"/>
              </a:spcBef>
              <a:spcAft>
                <a:spcPts val="0"/>
              </a:spcAft>
              <a:buClr>
                <a:schemeClr val="dk1"/>
              </a:buClr>
              <a:buSzPts val="1200"/>
              <a:buFont typeface="Noto Sans Symbols"/>
              <a:buChar char="❖"/>
            </a:pPr>
            <a:r>
              <a:rPr lang="en-US" sz="1200"/>
              <a:t>Being a Healthy Adult: How to Advocate for Your Health and Health Care</a:t>
            </a:r>
            <a:endParaRPr/>
          </a:p>
          <a:p>
            <a:pPr marL="0" lvl="0" indent="0" algn="l" rtl="0">
              <a:lnSpc>
                <a:spcPct val="100000"/>
              </a:lnSpc>
              <a:spcBef>
                <a:spcPts val="0"/>
              </a:spcBef>
              <a:spcAft>
                <a:spcPts val="0"/>
              </a:spcAft>
              <a:buClr>
                <a:schemeClr val="dk1"/>
              </a:buClr>
              <a:buSzPts val="1200"/>
              <a:buFont typeface="Calibri"/>
              <a:buNone/>
            </a:pPr>
            <a:r>
              <a:rPr lang="en-US" sz="1200"/>
              <a:t> Boggs Center</a:t>
            </a:r>
            <a:endParaRPr/>
          </a:p>
          <a:p>
            <a:pPr marL="0" lvl="0" indent="0" algn="l" rtl="0">
              <a:lnSpc>
                <a:spcPct val="100000"/>
              </a:lnSpc>
              <a:spcBef>
                <a:spcPts val="0"/>
              </a:spcBef>
              <a:spcAft>
                <a:spcPts val="0"/>
              </a:spcAft>
              <a:buClr>
                <a:schemeClr val="dk1"/>
              </a:buClr>
              <a:buSzPts val="1200"/>
              <a:buFont typeface="Calibri"/>
              <a:buNone/>
            </a:pPr>
            <a:r>
              <a:rPr lang="en-US" sz="1200"/>
              <a:t> </a:t>
            </a:r>
            <a:endParaRPr/>
          </a:p>
          <a:p>
            <a:pPr marL="0" lvl="0" indent="0" algn="l" rtl="0">
              <a:lnSpc>
                <a:spcPct val="100000"/>
              </a:lnSpc>
              <a:spcBef>
                <a:spcPts val="0"/>
              </a:spcBef>
              <a:spcAft>
                <a:spcPts val="0"/>
              </a:spcAft>
              <a:buClr>
                <a:schemeClr val="dk1"/>
              </a:buClr>
              <a:buSzPts val="1200"/>
              <a:buFont typeface="Noto Sans Symbols"/>
              <a:buChar char="❖"/>
            </a:pPr>
            <a:r>
              <a:rPr lang="en-US" sz="1200"/>
              <a:t>“Take Control of Your Health” series    </a:t>
            </a:r>
            <a:endParaRPr/>
          </a:p>
          <a:p>
            <a:pPr marL="0" lvl="0" indent="0" algn="l" rtl="0">
              <a:lnSpc>
                <a:spcPct val="100000"/>
              </a:lnSpc>
              <a:spcBef>
                <a:spcPts val="0"/>
              </a:spcBef>
              <a:spcAft>
                <a:spcPts val="0"/>
              </a:spcAft>
              <a:buClr>
                <a:schemeClr val="dk1"/>
              </a:buClr>
              <a:buSzPts val="1200"/>
              <a:buFont typeface="Calibri"/>
              <a:buNone/>
            </a:pPr>
            <a:r>
              <a:rPr lang="en-US" sz="1200"/>
              <a:t>Family Voices New Hampshire</a:t>
            </a:r>
            <a:endParaRPr/>
          </a:p>
          <a:p>
            <a:pPr marL="0" lvl="0" indent="0" algn="l" rtl="0">
              <a:lnSpc>
                <a:spcPct val="100000"/>
              </a:lnSpc>
              <a:spcBef>
                <a:spcPts val="0"/>
              </a:spcBef>
              <a:spcAft>
                <a:spcPts val="0"/>
              </a:spcAft>
              <a:buClr>
                <a:schemeClr val="dk1"/>
              </a:buClr>
              <a:buSzPts val="1200"/>
              <a:buFont typeface="Calibri"/>
              <a:buNone/>
            </a:pPr>
            <a:r>
              <a:rPr lang="en-US" sz="1200"/>
              <a:t>factsheets on medical appointments, medications, health information, and insurance</a:t>
            </a:r>
            <a:endParaRPr/>
          </a:p>
          <a:p>
            <a:pPr marL="0" lvl="0" indent="0" algn="l" rtl="0">
              <a:lnSpc>
                <a:spcPct val="100000"/>
              </a:lnSpc>
              <a:spcBef>
                <a:spcPts val="0"/>
              </a:spcBef>
              <a:spcAft>
                <a:spcPts val="0"/>
              </a:spcAft>
              <a:buClr>
                <a:schemeClr val="dk1"/>
              </a:buClr>
              <a:buSzPts val="1200"/>
              <a:buFont typeface="Calibri"/>
              <a:buNone/>
            </a:pPr>
            <a:endParaRPr sz="1200" b="1"/>
          </a:p>
          <a:p>
            <a:pPr marL="0" lvl="0" indent="0" algn="l" rtl="0">
              <a:lnSpc>
                <a:spcPct val="100000"/>
              </a:lnSpc>
              <a:spcBef>
                <a:spcPts val="0"/>
              </a:spcBef>
              <a:spcAft>
                <a:spcPts val="0"/>
              </a:spcAft>
              <a:buClr>
                <a:schemeClr val="dk1"/>
              </a:buClr>
              <a:buSzPts val="1200"/>
              <a:buFont typeface="Calibri"/>
              <a:buNone/>
            </a:pPr>
            <a:r>
              <a:rPr lang="en-US" sz="1200" b="1"/>
              <a:t>For Self-Advocates:</a:t>
            </a:r>
            <a:endParaRPr/>
          </a:p>
          <a:p>
            <a:pPr marL="0" lvl="0" indent="0" algn="l" rtl="0">
              <a:lnSpc>
                <a:spcPct val="100000"/>
              </a:lnSpc>
              <a:spcBef>
                <a:spcPts val="0"/>
              </a:spcBef>
              <a:spcAft>
                <a:spcPts val="0"/>
              </a:spcAft>
              <a:buClr>
                <a:schemeClr val="dk1"/>
              </a:buClr>
              <a:buSzPts val="1200"/>
              <a:buFont typeface="Noto Sans Symbols"/>
              <a:buChar char="❖"/>
            </a:pPr>
            <a:r>
              <a:rPr lang="en-US" sz="1200"/>
              <a:t>My Health Passport</a:t>
            </a:r>
            <a:endParaRPr/>
          </a:p>
          <a:p>
            <a:pPr marL="0" lvl="0" indent="0" algn="l" rtl="0">
              <a:lnSpc>
                <a:spcPct val="100000"/>
              </a:lnSpc>
              <a:spcBef>
                <a:spcPts val="0"/>
              </a:spcBef>
              <a:spcAft>
                <a:spcPts val="0"/>
              </a:spcAft>
              <a:buClr>
                <a:schemeClr val="dk1"/>
              </a:buClr>
              <a:buSzPts val="1200"/>
              <a:buFont typeface="Calibri"/>
              <a:buNone/>
            </a:pPr>
            <a:r>
              <a:rPr lang="en-US" sz="1200"/>
              <a:t> </a:t>
            </a:r>
            <a:endParaRPr/>
          </a:p>
          <a:p>
            <a:pPr marL="0" lvl="0" indent="0" algn="l" rtl="0">
              <a:lnSpc>
                <a:spcPct val="100000"/>
              </a:lnSpc>
              <a:spcBef>
                <a:spcPts val="0"/>
              </a:spcBef>
              <a:spcAft>
                <a:spcPts val="0"/>
              </a:spcAft>
              <a:buClr>
                <a:schemeClr val="dk1"/>
              </a:buClr>
              <a:buSzPts val="1200"/>
              <a:buFont typeface="Noto Sans Symbols"/>
              <a:buChar char="❖"/>
            </a:pPr>
            <a:r>
              <a:rPr lang="en-US" sz="1200"/>
              <a:t>ASAN toolkit-health care transition </a:t>
            </a:r>
            <a:endParaRPr/>
          </a:p>
          <a:p>
            <a:pPr marL="0" lvl="0" indent="0" algn="l" rtl="0">
              <a:lnSpc>
                <a:spcPct val="100000"/>
              </a:lnSpc>
              <a:spcBef>
                <a:spcPts val="0"/>
              </a:spcBef>
              <a:spcAft>
                <a:spcPts val="0"/>
              </a:spcAft>
              <a:buClr>
                <a:schemeClr val="dk1"/>
              </a:buClr>
              <a:buSzPts val="1200"/>
              <a:buFont typeface="Noto Sans Symbols"/>
              <a:buNone/>
            </a:pPr>
            <a:endParaRPr sz="1200"/>
          </a:p>
          <a:p>
            <a:pPr marL="0" lvl="0" indent="0" algn="l" rtl="0">
              <a:lnSpc>
                <a:spcPct val="100000"/>
              </a:lnSpc>
              <a:spcBef>
                <a:spcPts val="0"/>
              </a:spcBef>
              <a:spcAft>
                <a:spcPts val="0"/>
              </a:spcAft>
              <a:buClr>
                <a:schemeClr val="dk1"/>
              </a:buClr>
              <a:buSzPts val="1200"/>
              <a:buFont typeface="Noto Sans Symbols"/>
              <a:buChar char="❖"/>
            </a:pPr>
            <a:r>
              <a:rPr lang="en-US" sz="1200"/>
              <a:t>Being a Healthy Adult: How to Advocate for Your Health and Health Care -  Boggs Center</a:t>
            </a:r>
            <a:endParaRPr/>
          </a:p>
          <a:p>
            <a:pPr marL="0" lvl="0" indent="0" algn="l" rtl="0">
              <a:lnSpc>
                <a:spcPct val="100000"/>
              </a:lnSpc>
              <a:spcBef>
                <a:spcPts val="0"/>
              </a:spcBef>
              <a:spcAft>
                <a:spcPts val="0"/>
              </a:spcAft>
              <a:buClr>
                <a:schemeClr val="dk1"/>
              </a:buClr>
              <a:buSzPts val="1200"/>
              <a:buFont typeface="Noto Sans Symbols"/>
              <a:buNone/>
            </a:pPr>
            <a:endParaRPr sz="1200"/>
          </a:p>
          <a:p>
            <a:pPr marL="0" lvl="0" indent="0" algn="l" rtl="0">
              <a:lnSpc>
                <a:spcPct val="100000"/>
              </a:lnSpc>
              <a:spcBef>
                <a:spcPts val="0"/>
              </a:spcBef>
              <a:spcAft>
                <a:spcPts val="0"/>
              </a:spcAft>
              <a:buClr>
                <a:schemeClr val="dk1"/>
              </a:buClr>
              <a:buSzPts val="1200"/>
              <a:buFont typeface="Noto Sans Symbols"/>
              <a:buChar char="❖"/>
            </a:pPr>
            <a:r>
              <a:rPr lang="en-US" sz="1200"/>
              <a:t>“Take Control of Your Health” series - Family Voices New Hampshire</a:t>
            </a:r>
            <a:endParaRPr/>
          </a:p>
          <a:p>
            <a:pPr marL="0" lvl="0" indent="0" algn="l" rtl="0">
              <a:lnSpc>
                <a:spcPct val="100000"/>
              </a:lnSpc>
              <a:spcBef>
                <a:spcPts val="0"/>
              </a:spcBef>
              <a:spcAft>
                <a:spcPts val="0"/>
              </a:spcAft>
              <a:buClr>
                <a:schemeClr val="dk1"/>
              </a:buClr>
              <a:buSzPts val="1200"/>
              <a:buFont typeface="Noto Sans Symbols"/>
              <a:buNone/>
            </a:pPr>
            <a:endParaRPr sz="1200"/>
          </a:p>
          <a:p>
            <a:pPr marL="0" marR="0" lvl="0" indent="0" algn="l" rtl="0">
              <a:lnSpc>
                <a:spcPct val="100000"/>
              </a:lnSpc>
              <a:spcBef>
                <a:spcPts val="0"/>
              </a:spcBef>
              <a:spcAft>
                <a:spcPts val="0"/>
              </a:spcAft>
              <a:buClr>
                <a:schemeClr val="dk1"/>
              </a:buClr>
              <a:buSzPts val="1200"/>
              <a:buFont typeface="Noto Sans Symbols"/>
              <a:buChar char="❖"/>
            </a:pPr>
            <a:r>
              <a:rPr lang="en-US" b="0"/>
              <a:t>And the AAP Caregiver Checklist- </a:t>
            </a:r>
            <a:r>
              <a:rPr lang="en-US" u="sng">
                <a:solidFill>
                  <a:schemeClr val="hlink"/>
                </a:solidFill>
                <a:hlinkClick r:id="rId3"/>
              </a:rPr>
              <a:t>http://www.spanadvocacy.org/sites/g/files/g524681/f/files/CaregiverChecklist_RE_0.pdf</a:t>
            </a:r>
            <a:endParaRPr u="none"/>
          </a:p>
          <a:p>
            <a:pPr marL="0" lvl="0" indent="0" algn="l" rtl="0">
              <a:lnSpc>
                <a:spcPct val="100000"/>
              </a:lnSpc>
              <a:spcBef>
                <a:spcPts val="0"/>
              </a:spcBef>
              <a:spcAft>
                <a:spcPts val="0"/>
              </a:spcAft>
              <a:buClr>
                <a:schemeClr val="dk1"/>
              </a:buClr>
              <a:buSzPts val="1200"/>
              <a:buFont typeface="Noto Sans Symbols"/>
              <a:buNone/>
            </a:pPr>
            <a:endParaRPr sz="1200"/>
          </a:p>
          <a:p>
            <a:pPr marL="0" lvl="0" indent="0" algn="l" rtl="0">
              <a:lnSpc>
                <a:spcPct val="100000"/>
              </a:lnSpc>
              <a:spcBef>
                <a:spcPts val="0"/>
              </a:spcBef>
              <a:spcAft>
                <a:spcPts val="0"/>
              </a:spcAft>
              <a:buSzPts val="1400"/>
              <a:buNone/>
            </a:pPr>
            <a:endParaRPr/>
          </a:p>
        </p:txBody>
      </p:sp>
      <p:sp>
        <p:nvSpPr>
          <p:cNvPr id="425" name="Google Shape;42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Post-secondary education</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is realistic &amp; appropriate?</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skills are needed to be successful?</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Is your youth taking the regular HS tests?</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Is your youth taking the ACT/SAT?</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accommodations are needed?</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Are there others with deaf-blindness to meet?</a:t>
            </a:r>
            <a:endParaRPr/>
          </a:p>
          <a:p>
            <a:pPr marL="342900" lvl="0" indent="-266700" algn="l" rtl="0">
              <a:lnSpc>
                <a:spcPct val="100000"/>
              </a:lnSpc>
              <a:spcBef>
                <a:spcPts val="240"/>
              </a:spcBef>
              <a:spcAft>
                <a:spcPts val="0"/>
              </a:spcAft>
              <a:buClr>
                <a:schemeClr val="dk1"/>
              </a:buClr>
              <a:buSzPts val="1200"/>
              <a:buFont typeface="Arial"/>
              <a:buNone/>
            </a:pPr>
            <a:endParaRPr sz="1200" b="0">
              <a:solidFill>
                <a:schemeClr val="dk1"/>
              </a:solidFill>
              <a:latin typeface="Calibri"/>
              <a:ea typeface="Calibri"/>
              <a:cs typeface="Calibri"/>
              <a:sym typeface="Calibri"/>
            </a:endParaRPr>
          </a:p>
          <a:p>
            <a:pPr marL="228600" lvl="0" indent="-228600" algn="l" rtl="0">
              <a:lnSpc>
                <a:spcPct val="100000"/>
              </a:lnSpc>
              <a:spcBef>
                <a:spcPts val="240"/>
              </a:spcBef>
              <a:spcAft>
                <a:spcPts val="0"/>
              </a:spcAft>
              <a:buClr>
                <a:schemeClr val="dk1"/>
              </a:buClr>
              <a:buSzPts val="1200"/>
              <a:buFont typeface="Arial"/>
              <a:buAutoNum type="arabicPeriod" startAt="2"/>
            </a:pPr>
            <a:r>
              <a:rPr lang="en-US" sz="1200" b="0">
                <a:solidFill>
                  <a:schemeClr val="dk1"/>
                </a:solidFill>
                <a:latin typeface="Calibri"/>
                <a:ea typeface="Calibri"/>
                <a:cs typeface="Calibri"/>
                <a:sym typeface="Calibri"/>
              </a:rPr>
              <a:t>Employment</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are the career goals?</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skills are needed for that job/career?</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What skills are needed to know:</a:t>
            </a:r>
            <a:endParaRPr/>
          </a:p>
          <a:p>
            <a:pPr marL="800100" lvl="1"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Where to find an available job</a:t>
            </a:r>
            <a:endParaRPr/>
          </a:p>
          <a:p>
            <a:pPr marL="800100" lvl="1"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How to complete a job application</a:t>
            </a:r>
            <a:endParaRPr/>
          </a:p>
          <a:p>
            <a:pPr marL="800100" lvl="1"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How to handle a job interview </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How to get prepared?</a:t>
            </a:r>
            <a:endParaRPr/>
          </a:p>
          <a:p>
            <a:pPr marL="800100" lvl="1"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Career awareness activities</a:t>
            </a:r>
            <a:endParaRPr/>
          </a:p>
          <a:p>
            <a:pPr marL="800100" lvl="1"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Job sampling</a:t>
            </a:r>
            <a:endParaRPr/>
          </a:p>
          <a:p>
            <a:pPr marL="800100" lvl="1"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Attendance at career seminars/conferences</a:t>
            </a:r>
            <a:endParaRPr/>
          </a:p>
          <a:p>
            <a:pPr marL="800100" lvl="1"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Contact with adults with deaf-blindness</a:t>
            </a:r>
            <a:endParaRPr/>
          </a:p>
          <a:p>
            <a:pPr marL="342900" lvl="0" indent="-342900" algn="l" rtl="0">
              <a:lnSpc>
                <a:spcPct val="10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Career awareness</a:t>
            </a:r>
            <a:endParaRPr/>
          </a:p>
          <a:p>
            <a:pPr marL="742950" lvl="1" indent="-285750" algn="l" rtl="0">
              <a:lnSpc>
                <a:spcPct val="10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Local Chamber of Commerce</a:t>
            </a:r>
            <a:endParaRPr/>
          </a:p>
          <a:p>
            <a:pPr marL="742950" lvl="1" indent="-285750" algn="l" rtl="0">
              <a:lnSpc>
                <a:spcPct val="10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Local Workforce Investment Board</a:t>
            </a:r>
            <a:endParaRPr/>
          </a:p>
          <a:p>
            <a:pPr marL="742950" lvl="1" indent="-285750" algn="l" rtl="0">
              <a:lnSpc>
                <a:spcPct val="10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Summer employment</a:t>
            </a:r>
            <a:endParaRPr/>
          </a:p>
          <a:p>
            <a:pPr marL="1143000" lvl="2" indent="-228600" algn="l" rtl="0">
              <a:lnSpc>
                <a:spcPct val="10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1 stop career youth center funds</a:t>
            </a:r>
            <a:endParaRPr/>
          </a:p>
          <a:p>
            <a:pPr marL="1143000" lvl="2" indent="-228600" algn="l" rtl="0">
              <a:lnSpc>
                <a:spcPct val="10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Supported employment</a:t>
            </a:r>
            <a:endParaRPr/>
          </a:p>
          <a:p>
            <a:pPr marL="800100" lvl="1" indent="-266700" algn="l" rtl="0">
              <a:lnSpc>
                <a:spcPct val="100000"/>
              </a:lnSpc>
              <a:spcBef>
                <a:spcPts val="240"/>
              </a:spcBef>
              <a:spcAft>
                <a:spcPts val="0"/>
              </a:spcAft>
              <a:buClr>
                <a:schemeClr val="dk1"/>
              </a:buClr>
              <a:buSzPts val="1200"/>
              <a:buFont typeface="Arial"/>
              <a:buNone/>
            </a:pPr>
            <a:endParaRPr sz="1200" b="0">
              <a:solidFill>
                <a:schemeClr val="dk1"/>
              </a:solidFill>
              <a:latin typeface="Calibri"/>
              <a:ea typeface="Calibri"/>
              <a:cs typeface="Calibri"/>
              <a:sym typeface="Calibri"/>
            </a:endParaRPr>
          </a:p>
          <a:p>
            <a:pPr marL="0" lvl="0" indent="0" algn="l" rtl="0">
              <a:lnSpc>
                <a:spcPct val="100000"/>
              </a:lnSpc>
              <a:spcBef>
                <a:spcPts val="240"/>
              </a:spcBef>
              <a:spcAft>
                <a:spcPts val="0"/>
              </a:spcAft>
              <a:buClr>
                <a:schemeClr val="dk1"/>
              </a:buClr>
              <a:buSzPts val="1200"/>
              <a:buFont typeface="Arial"/>
              <a:buNone/>
            </a:pPr>
            <a:r>
              <a:rPr lang="en-US" sz="1200" b="0">
                <a:solidFill>
                  <a:schemeClr val="dk1"/>
                </a:solidFill>
                <a:latin typeface="Calibri"/>
                <a:ea typeface="Calibri"/>
                <a:cs typeface="Calibri"/>
                <a:sym typeface="Calibri"/>
              </a:rPr>
              <a:t>3. Independent Living</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Transportation</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Orientation &amp; mobility training</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Food shopping, meal planning &amp; preparation</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Using money, making change</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Personal hygiene</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Living arrangements</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Civic engagement</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Accessing community resources</a:t>
            </a:r>
            <a:endParaRPr/>
          </a:p>
          <a:p>
            <a:pPr marL="342900" lvl="0" indent="-342900" algn="l" rtl="0">
              <a:lnSpc>
                <a:spcPct val="10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Places of worship</a:t>
            </a:r>
            <a:endParaRPr/>
          </a:p>
          <a:p>
            <a:pPr marL="342900" lvl="0" indent="-342900" algn="l" rtl="0">
              <a:lnSpc>
                <a:spcPct val="10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Social, recreational events</a:t>
            </a:r>
            <a:endParaRPr/>
          </a:p>
          <a:p>
            <a:pPr marL="342900" lvl="0" indent="-342900" algn="l" rtl="0">
              <a:lnSpc>
                <a:spcPct val="10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Shopping (food, clothes, etc.)</a:t>
            </a:r>
            <a:endParaRPr/>
          </a:p>
          <a:p>
            <a:pPr marL="342900" lvl="0" indent="-342900" algn="l" rtl="0">
              <a:lnSpc>
                <a:spcPct val="10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Youth volunteer programs</a:t>
            </a:r>
            <a:endParaRPr/>
          </a:p>
          <a:p>
            <a:pPr marL="0" lvl="0" indent="0" algn="l" rtl="0">
              <a:lnSpc>
                <a:spcPct val="100000"/>
              </a:lnSpc>
              <a:spcBef>
                <a:spcPts val="240"/>
              </a:spcBef>
              <a:spcAft>
                <a:spcPts val="0"/>
              </a:spcAft>
              <a:buClr>
                <a:schemeClr val="dk1"/>
              </a:buClr>
              <a:buSzPts val="1200"/>
              <a:buFont typeface="Arial"/>
              <a:buNone/>
            </a:pPr>
            <a:endParaRPr sz="1200" b="0">
              <a:solidFill>
                <a:schemeClr val="dk1"/>
              </a:solidFill>
              <a:latin typeface="Calibri"/>
              <a:ea typeface="Calibri"/>
              <a:cs typeface="Calibri"/>
              <a:sym typeface="Calibri"/>
            </a:endParaRPr>
          </a:p>
          <a:p>
            <a:pPr marL="0" lvl="0" indent="0" algn="l" rtl="0">
              <a:lnSpc>
                <a:spcPct val="100000"/>
              </a:lnSpc>
              <a:spcBef>
                <a:spcPts val="240"/>
              </a:spcBef>
              <a:spcAft>
                <a:spcPts val="0"/>
              </a:spcAft>
              <a:buClr>
                <a:schemeClr val="dk1"/>
              </a:buClr>
              <a:buSzPts val="1200"/>
              <a:buFont typeface="Arial"/>
              <a:buNone/>
            </a:pPr>
            <a:r>
              <a:rPr lang="en-US" sz="1200" b="0">
                <a:solidFill>
                  <a:schemeClr val="dk1"/>
                </a:solidFill>
                <a:latin typeface="Calibri"/>
                <a:ea typeface="Calibri"/>
                <a:cs typeface="Calibri"/>
                <a:sym typeface="Calibri"/>
              </a:rPr>
              <a:t>4. Health</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Appropriate nutrition</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Proper hygiene</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Exercise</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Effects of adverse chemicals</a:t>
            </a:r>
            <a:endParaRPr/>
          </a:p>
          <a:p>
            <a:pPr marL="342900" lvl="0" indent="-342900" algn="l" rtl="0">
              <a:lnSpc>
                <a:spcPct val="100000"/>
              </a:lnSpc>
              <a:spcBef>
                <a:spcPts val="240"/>
              </a:spcBef>
              <a:spcAft>
                <a:spcPts val="0"/>
              </a:spcAft>
              <a:buClr>
                <a:schemeClr val="dk1"/>
              </a:buClr>
              <a:buSzPts val="1200"/>
              <a:buFont typeface="Arial"/>
              <a:buChar char="•"/>
            </a:pPr>
            <a:r>
              <a:rPr lang="en-US" sz="1200" b="0">
                <a:solidFill>
                  <a:schemeClr val="dk1"/>
                </a:solidFill>
                <a:latin typeface="Calibri"/>
                <a:ea typeface="Calibri"/>
                <a:cs typeface="Calibri"/>
                <a:sym typeface="Calibri"/>
              </a:rPr>
              <a:t>Reproductive education</a:t>
            </a:r>
            <a:endParaRPr/>
          </a:p>
          <a:p>
            <a:pPr marL="342900" lvl="0" indent="-342900" algn="l" rtl="0">
              <a:lnSpc>
                <a:spcPct val="9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Health insurance</a:t>
            </a:r>
            <a:endParaRPr/>
          </a:p>
          <a:p>
            <a:pPr marL="742950" lvl="1" indent="-285750" algn="l" rtl="0">
              <a:lnSpc>
                <a:spcPct val="9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Private? Medicaid?</a:t>
            </a:r>
            <a:endParaRPr/>
          </a:p>
          <a:p>
            <a:pPr marL="1143000" lvl="2" indent="-228600" algn="l" rtl="0">
              <a:lnSpc>
                <a:spcPct val="9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Managed care?</a:t>
            </a:r>
            <a:endParaRPr/>
          </a:p>
          <a:p>
            <a:pPr marL="1143000" lvl="2" indent="-228600" algn="l" rtl="0">
              <a:lnSpc>
                <a:spcPct val="9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Fee for service?</a:t>
            </a:r>
            <a:endParaRPr/>
          </a:p>
          <a:p>
            <a:pPr marL="342900" lvl="0" indent="-342900" algn="l" rtl="0">
              <a:lnSpc>
                <a:spcPct val="9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Health care</a:t>
            </a:r>
            <a:endParaRPr/>
          </a:p>
          <a:p>
            <a:pPr marL="742950" lvl="1" indent="-285750" algn="l" rtl="0">
              <a:lnSpc>
                <a:spcPct val="9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Who makes decisions?</a:t>
            </a:r>
            <a:endParaRPr/>
          </a:p>
          <a:p>
            <a:pPr marL="742950" lvl="1" indent="-285750" algn="l" rtl="0">
              <a:lnSpc>
                <a:spcPct val="9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Changing/choosing health care providers</a:t>
            </a:r>
            <a:endParaRPr/>
          </a:p>
          <a:p>
            <a:pPr marL="1143000" lvl="2" indent="-228600" algn="l" rtl="0">
              <a:lnSpc>
                <a:spcPct val="9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Primary care physicians</a:t>
            </a:r>
            <a:endParaRPr/>
          </a:p>
          <a:p>
            <a:pPr marL="1143000" lvl="2" indent="-228600" algn="l" rtl="0">
              <a:lnSpc>
                <a:spcPct val="90000"/>
              </a:lnSpc>
              <a:spcBef>
                <a:spcPts val="24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Specialists</a:t>
            </a:r>
            <a:endParaRPr/>
          </a:p>
          <a:p>
            <a:pPr marL="0" lvl="0" indent="0" algn="l" rtl="0">
              <a:lnSpc>
                <a:spcPct val="100000"/>
              </a:lnSpc>
              <a:spcBef>
                <a:spcPts val="0"/>
              </a:spcBef>
              <a:spcAft>
                <a:spcPts val="0"/>
              </a:spcAft>
              <a:buClr>
                <a:schemeClr val="dk1"/>
              </a:buClr>
              <a:buSzPts val="1200"/>
              <a:buFont typeface="Calibri"/>
              <a:buNone/>
            </a:pPr>
            <a:endParaRPr sz="1200" b="1"/>
          </a:p>
          <a:p>
            <a:pPr marL="0" lvl="0" indent="0" algn="l" rtl="0">
              <a:lnSpc>
                <a:spcPct val="100000"/>
              </a:lnSpc>
              <a:spcBef>
                <a:spcPts val="0"/>
              </a:spcBef>
              <a:spcAft>
                <a:spcPts val="0"/>
              </a:spcAft>
              <a:buClr>
                <a:schemeClr val="dk1"/>
              </a:buClr>
              <a:buSzPts val="1200"/>
              <a:buFont typeface="Calibri"/>
              <a:buNone/>
            </a:pPr>
            <a:r>
              <a:rPr lang="en-US" sz="1200" b="1"/>
              <a:t>Resources:</a:t>
            </a:r>
            <a:endParaRPr/>
          </a:p>
          <a:p>
            <a:pPr marL="0" lvl="0" indent="0" algn="l" rtl="0">
              <a:lnSpc>
                <a:spcPct val="100000"/>
              </a:lnSpc>
              <a:spcBef>
                <a:spcPts val="0"/>
              </a:spcBef>
              <a:spcAft>
                <a:spcPts val="0"/>
              </a:spcAft>
              <a:buClr>
                <a:schemeClr val="dk1"/>
              </a:buClr>
              <a:buSzPts val="1200"/>
              <a:buFont typeface="Noto Sans Symbols"/>
              <a:buChar char="❖"/>
            </a:pPr>
            <a:r>
              <a:rPr lang="en-US" sz="1200"/>
              <a:t>Being a Healthy Adult: How to Advocate for Your Health and Health Care</a:t>
            </a:r>
            <a:endParaRPr/>
          </a:p>
          <a:p>
            <a:pPr marL="0" lvl="0" indent="0" algn="l" rtl="0">
              <a:lnSpc>
                <a:spcPct val="100000"/>
              </a:lnSpc>
              <a:spcBef>
                <a:spcPts val="0"/>
              </a:spcBef>
              <a:spcAft>
                <a:spcPts val="0"/>
              </a:spcAft>
              <a:buClr>
                <a:schemeClr val="dk1"/>
              </a:buClr>
              <a:buSzPts val="1200"/>
              <a:buFont typeface="Calibri"/>
              <a:buNone/>
            </a:pPr>
            <a:r>
              <a:rPr lang="en-US" sz="1200"/>
              <a:t> Boggs Center</a:t>
            </a:r>
            <a:endParaRPr/>
          </a:p>
          <a:p>
            <a:pPr marL="0" lvl="0" indent="0" algn="l" rtl="0">
              <a:lnSpc>
                <a:spcPct val="100000"/>
              </a:lnSpc>
              <a:spcBef>
                <a:spcPts val="0"/>
              </a:spcBef>
              <a:spcAft>
                <a:spcPts val="0"/>
              </a:spcAft>
              <a:buClr>
                <a:schemeClr val="dk1"/>
              </a:buClr>
              <a:buSzPts val="1200"/>
              <a:buFont typeface="Calibri"/>
              <a:buNone/>
            </a:pPr>
            <a:r>
              <a:rPr lang="en-US" sz="1200"/>
              <a:t> </a:t>
            </a:r>
            <a:endParaRPr/>
          </a:p>
          <a:p>
            <a:pPr marL="0" lvl="0" indent="0" algn="l" rtl="0">
              <a:lnSpc>
                <a:spcPct val="100000"/>
              </a:lnSpc>
              <a:spcBef>
                <a:spcPts val="0"/>
              </a:spcBef>
              <a:spcAft>
                <a:spcPts val="0"/>
              </a:spcAft>
              <a:buClr>
                <a:schemeClr val="dk1"/>
              </a:buClr>
              <a:buSzPts val="1200"/>
              <a:buFont typeface="Noto Sans Symbols"/>
              <a:buChar char="❖"/>
            </a:pPr>
            <a:r>
              <a:rPr lang="en-US" sz="1200"/>
              <a:t>“Take Control of Your Health” series    </a:t>
            </a:r>
            <a:endParaRPr/>
          </a:p>
          <a:p>
            <a:pPr marL="0" lvl="0" indent="0" algn="l" rtl="0">
              <a:lnSpc>
                <a:spcPct val="100000"/>
              </a:lnSpc>
              <a:spcBef>
                <a:spcPts val="0"/>
              </a:spcBef>
              <a:spcAft>
                <a:spcPts val="0"/>
              </a:spcAft>
              <a:buClr>
                <a:schemeClr val="dk1"/>
              </a:buClr>
              <a:buSzPts val="1200"/>
              <a:buFont typeface="Calibri"/>
              <a:buNone/>
            </a:pPr>
            <a:r>
              <a:rPr lang="en-US" sz="1200"/>
              <a:t>Family Voices New Hampshire</a:t>
            </a:r>
            <a:endParaRPr/>
          </a:p>
          <a:p>
            <a:pPr marL="0" lvl="0" indent="0" algn="l" rtl="0">
              <a:lnSpc>
                <a:spcPct val="100000"/>
              </a:lnSpc>
              <a:spcBef>
                <a:spcPts val="0"/>
              </a:spcBef>
              <a:spcAft>
                <a:spcPts val="0"/>
              </a:spcAft>
              <a:buClr>
                <a:schemeClr val="dk1"/>
              </a:buClr>
              <a:buSzPts val="1200"/>
              <a:buFont typeface="Calibri"/>
              <a:buNone/>
            </a:pPr>
            <a:r>
              <a:rPr lang="en-US" sz="1200"/>
              <a:t>factsheets on medical appointments, medications, health information, and insurance</a:t>
            </a:r>
            <a:endParaRPr/>
          </a:p>
          <a:p>
            <a:pPr marL="0" lvl="0" indent="0" algn="l" rtl="0">
              <a:lnSpc>
                <a:spcPct val="100000"/>
              </a:lnSpc>
              <a:spcBef>
                <a:spcPts val="0"/>
              </a:spcBef>
              <a:spcAft>
                <a:spcPts val="0"/>
              </a:spcAft>
              <a:buClr>
                <a:schemeClr val="dk1"/>
              </a:buClr>
              <a:buSzPts val="1200"/>
              <a:buFont typeface="Calibri"/>
              <a:buNone/>
            </a:pPr>
            <a:endParaRPr sz="1200" b="1"/>
          </a:p>
          <a:p>
            <a:pPr marL="0" lvl="0" indent="0" algn="l" rtl="0">
              <a:lnSpc>
                <a:spcPct val="100000"/>
              </a:lnSpc>
              <a:spcBef>
                <a:spcPts val="0"/>
              </a:spcBef>
              <a:spcAft>
                <a:spcPts val="0"/>
              </a:spcAft>
              <a:buClr>
                <a:schemeClr val="dk1"/>
              </a:buClr>
              <a:buSzPts val="1200"/>
              <a:buFont typeface="Calibri"/>
              <a:buNone/>
            </a:pPr>
            <a:r>
              <a:rPr lang="en-US" sz="1200" b="1"/>
              <a:t>For Self-Advocates:</a:t>
            </a:r>
            <a:endParaRPr/>
          </a:p>
          <a:p>
            <a:pPr marL="0" lvl="0" indent="0" algn="l" rtl="0">
              <a:lnSpc>
                <a:spcPct val="100000"/>
              </a:lnSpc>
              <a:spcBef>
                <a:spcPts val="0"/>
              </a:spcBef>
              <a:spcAft>
                <a:spcPts val="0"/>
              </a:spcAft>
              <a:buClr>
                <a:schemeClr val="dk1"/>
              </a:buClr>
              <a:buSzPts val="1200"/>
              <a:buFont typeface="Noto Sans Symbols"/>
              <a:buChar char="❖"/>
            </a:pPr>
            <a:r>
              <a:rPr lang="en-US" sz="1200"/>
              <a:t>My Health Passport for Children</a:t>
            </a:r>
            <a:endParaRPr/>
          </a:p>
          <a:p>
            <a:pPr marL="0" lvl="0" indent="0" algn="l" rtl="0">
              <a:lnSpc>
                <a:spcPct val="100000"/>
              </a:lnSpc>
              <a:spcBef>
                <a:spcPts val="0"/>
              </a:spcBef>
              <a:spcAft>
                <a:spcPts val="0"/>
              </a:spcAft>
              <a:buClr>
                <a:schemeClr val="dk1"/>
              </a:buClr>
              <a:buSzPts val="1200"/>
              <a:buFont typeface="Calibri"/>
              <a:buNone/>
            </a:pPr>
            <a:r>
              <a:rPr lang="en-US" sz="1200"/>
              <a:t> </a:t>
            </a:r>
            <a:endParaRPr/>
          </a:p>
          <a:p>
            <a:pPr marL="0" lvl="0" indent="0" algn="l" rtl="0">
              <a:lnSpc>
                <a:spcPct val="100000"/>
              </a:lnSpc>
              <a:spcBef>
                <a:spcPts val="0"/>
              </a:spcBef>
              <a:spcAft>
                <a:spcPts val="0"/>
              </a:spcAft>
              <a:buClr>
                <a:schemeClr val="dk1"/>
              </a:buClr>
              <a:buSzPts val="1200"/>
              <a:buFont typeface="Noto Sans Symbols"/>
              <a:buChar char="❖"/>
            </a:pPr>
            <a:r>
              <a:rPr lang="en-US" sz="1200"/>
              <a:t>ASAN toolkit-health care transition </a:t>
            </a:r>
            <a:endParaRPr/>
          </a:p>
          <a:p>
            <a:pPr marL="0" lvl="0" indent="0" algn="l" rtl="0">
              <a:lnSpc>
                <a:spcPct val="100000"/>
              </a:lnSpc>
              <a:spcBef>
                <a:spcPts val="0"/>
              </a:spcBef>
              <a:spcAft>
                <a:spcPts val="0"/>
              </a:spcAft>
              <a:buClr>
                <a:schemeClr val="dk1"/>
              </a:buClr>
              <a:buSzPts val="1200"/>
              <a:buFont typeface="Noto Sans Symbols"/>
              <a:buNone/>
            </a:pPr>
            <a:endParaRPr sz="1200"/>
          </a:p>
          <a:p>
            <a:pPr marL="0" lvl="0" indent="0" algn="l" rtl="0">
              <a:lnSpc>
                <a:spcPct val="100000"/>
              </a:lnSpc>
              <a:spcBef>
                <a:spcPts val="0"/>
              </a:spcBef>
              <a:spcAft>
                <a:spcPts val="0"/>
              </a:spcAft>
              <a:buClr>
                <a:schemeClr val="dk1"/>
              </a:buClr>
              <a:buSzPts val="1200"/>
              <a:buFont typeface="Noto Sans Symbols"/>
              <a:buChar char="❖"/>
            </a:pPr>
            <a:r>
              <a:rPr lang="en-US" sz="1200"/>
              <a:t>Being a Healthy Adult: How to Advocate for Your Health and Health Care -  Boggs Center</a:t>
            </a:r>
            <a:endParaRPr/>
          </a:p>
          <a:p>
            <a:pPr marL="0" lvl="0" indent="0" algn="l" rtl="0">
              <a:lnSpc>
                <a:spcPct val="100000"/>
              </a:lnSpc>
              <a:spcBef>
                <a:spcPts val="0"/>
              </a:spcBef>
              <a:spcAft>
                <a:spcPts val="0"/>
              </a:spcAft>
              <a:buClr>
                <a:schemeClr val="dk1"/>
              </a:buClr>
              <a:buSzPts val="1200"/>
              <a:buFont typeface="Noto Sans Symbols"/>
              <a:buNone/>
            </a:pPr>
            <a:endParaRPr sz="1200"/>
          </a:p>
          <a:p>
            <a:pPr marL="0" lvl="0" indent="0" algn="l" rtl="0">
              <a:lnSpc>
                <a:spcPct val="100000"/>
              </a:lnSpc>
              <a:spcBef>
                <a:spcPts val="0"/>
              </a:spcBef>
              <a:spcAft>
                <a:spcPts val="0"/>
              </a:spcAft>
              <a:buClr>
                <a:schemeClr val="dk1"/>
              </a:buClr>
              <a:buSzPts val="1200"/>
              <a:buFont typeface="Noto Sans Symbols"/>
              <a:buChar char="❖"/>
            </a:pPr>
            <a:r>
              <a:rPr lang="en-US" sz="1200"/>
              <a:t>“Take Control of Your Health” series - Family Voices New Hampshire</a:t>
            </a:r>
            <a:endParaRPr/>
          </a:p>
          <a:p>
            <a:pPr marL="0" lvl="0" indent="0" algn="l" rtl="0">
              <a:lnSpc>
                <a:spcPct val="100000"/>
              </a:lnSpc>
              <a:spcBef>
                <a:spcPts val="0"/>
              </a:spcBef>
              <a:spcAft>
                <a:spcPts val="0"/>
              </a:spcAft>
              <a:buSzPts val="1400"/>
              <a:buNone/>
            </a:pPr>
            <a:endParaRPr/>
          </a:p>
        </p:txBody>
      </p:sp>
      <p:sp>
        <p:nvSpPr>
          <p:cNvPr id="435" name="Google Shape;43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5fa32752f_0_6:notes"/>
          <p:cNvSpPr>
            <a:spLocks noGrp="1" noRot="1" noChangeAspect="1"/>
          </p:cNvSpPr>
          <p:nvPr>
            <p:ph type="sldImg" idx="2"/>
          </p:nvPr>
        </p:nvSpPr>
        <p:spPr>
          <a:xfrm>
            <a:off x="1203325" y="70326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17" name="Google Shape;117;gc5fa32752f_0_6:notes"/>
          <p:cNvSpPr txBox="1">
            <a:spLocks noGrp="1"/>
          </p:cNvSpPr>
          <p:nvPr>
            <p:ph type="body" idx="1"/>
          </p:nvPr>
        </p:nvSpPr>
        <p:spPr>
          <a:xfrm>
            <a:off x="709613" y="4457700"/>
            <a:ext cx="5680200" cy="422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Need to be at the meeting</a:t>
            </a:r>
            <a:endParaRPr/>
          </a:p>
          <a:p>
            <a:pPr marL="0" lvl="0" indent="0" algn="l" rtl="0">
              <a:lnSpc>
                <a:spcPct val="100000"/>
              </a:lnSpc>
              <a:spcBef>
                <a:spcPts val="0"/>
              </a:spcBef>
              <a:spcAft>
                <a:spcPts val="0"/>
              </a:spcAft>
              <a:buSzPts val="1400"/>
              <a:buNone/>
            </a:pPr>
            <a:r>
              <a:rPr lang="en-US"/>
              <a:t>Need to share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i="1"/>
              <a:t>Entitlement</a:t>
            </a:r>
            <a:endParaRPr/>
          </a:p>
          <a:p>
            <a:pPr marL="457200" lvl="0" indent="-457200" algn="l" rtl="0">
              <a:lnSpc>
                <a:spcPct val="100000"/>
              </a:lnSpc>
              <a:spcBef>
                <a:spcPts val="0"/>
              </a:spcBef>
              <a:spcAft>
                <a:spcPts val="0"/>
              </a:spcAft>
              <a:buClr>
                <a:schemeClr val="dk1"/>
              </a:buClr>
              <a:buSzPts val="1200"/>
              <a:buFont typeface="Arial"/>
              <a:buChar char="•"/>
            </a:pPr>
            <a:r>
              <a:rPr lang="en-US" sz="1200"/>
              <a:t>Entitlement is a guarantee of access to services for everyone who qualifies under state and federal law, special education services are an entitlement.</a:t>
            </a:r>
            <a:endParaRPr/>
          </a:p>
          <a:p>
            <a:pPr marL="457200" lvl="0" indent="-457200" algn="l" rtl="0">
              <a:lnSpc>
                <a:spcPct val="100000"/>
              </a:lnSpc>
              <a:spcBef>
                <a:spcPts val="0"/>
              </a:spcBef>
              <a:spcAft>
                <a:spcPts val="0"/>
              </a:spcAft>
              <a:buClr>
                <a:schemeClr val="dk1"/>
              </a:buClr>
              <a:buSzPts val="1200"/>
              <a:buFont typeface="Arial"/>
              <a:buChar char="•"/>
            </a:pPr>
            <a:r>
              <a:rPr lang="en-US" sz="1200"/>
              <a:t>Once a student who is receiving special education services graduates (18 or 21) their entitlement ends.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i="1"/>
              <a:t>Eligibility</a:t>
            </a:r>
            <a:endParaRPr/>
          </a:p>
          <a:p>
            <a:pPr marL="457200" lvl="0" indent="-457200" algn="l" rtl="0">
              <a:lnSpc>
                <a:spcPct val="100000"/>
              </a:lnSpc>
              <a:spcBef>
                <a:spcPts val="0"/>
              </a:spcBef>
              <a:spcAft>
                <a:spcPts val="0"/>
              </a:spcAft>
              <a:buClr>
                <a:schemeClr val="dk1"/>
              </a:buClr>
              <a:buSzPts val="1200"/>
              <a:buFont typeface="Arial"/>
              <a:buChar char="•"/>
            </a:pPr>
            <a:r>
              <a:rPr lang="en-US" sz="1200"/>
              <a:t>They may be eligible for adult services only if they meet the eligibility criteria for adults agencies and programs.</a:t>
            </a:r>
            <a:endParaRPr/>
          </a:p>
          <a:p>
            <a:pPr marL="457200" lvl="0" indent="-457200" algn="l" rtl="0">
              <a:lnSpc>
                <a:spcPct val="100000"/>
              </a:lnSpc>
              <a:spcBef>
                <a:spcPts val="0"/>
              </a:spcBef>
              <a:spcAft>
                <a:spcPts val="0"/>
              </a:spcAft>
              <a:buClr>
                <a:schemeClr val="dk1"/>
              </a:buClr>
              <a:buSzPts val="1200"/>
              <a:buFont typeface="Arial"/>
              <a:buChar char="•"/>
            </a:pPr>
            <a:r>
              <a:rPr lang="en-US" sz="1200"/>
              <a:t>Unlike special education, human services for adults with disabilities are contingent upon program availability and funding and there may be waiting lists for services.  </a:t>
            </a:r>
            <a:r>
              <a:rPr lang="en-US" sz="1200" i="1"/>
              <a:t>It is extremely important to start the application process for agency eligibility early.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Division of Vocational and Rehabilitation Services</a:t>
            </a:r>
            <a:endParaRPr/>
          </a:p>
          <a:p>
            <a:pPr marL="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3"/>
              </a:rPr>
              <a:t>http://careerconnections.nj.gov/careerconnections/plan/foryou/disable/steps_in_the_dvrs_process.shtml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Centers for Independent Living </a:t>
            </a:r>
            <a:endParaRPr/>
          </a:p>
          <a:p>
            <a:pPr marL="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4"/>
              </a:rPr>
              <a:t>www.njsilc.org</a:t>
            </a:r>
            <a:endParaRPr/>
          </a:p>
          <a:p>
            <a:pPr marL="0" lvl="0" indent="0" algn="l" rtl="0">
              <a:lnSpc>
                <a:spcPct val="100000"/>
              </a:lnSpc>
              <a:spcBef>
                <a:spcPts val="0"/>
              </a:spcBef>
              <a:spcAft>
                <a:spcPts val="0"/>
              </a:spcAft>
              <a:buClr>
                <a:schemeClr val="dk1"/>
              </a:buClr>
              <a:buSzPts val="1200"/>
              <a:buFont typeface="Calibri"/>
              <a:buNone/>
            </a:pPr>
            <a:r>
              <a:rPr lang="en-US"/>
              <a:t> </a:t>
            </a:r>
            <a:endParaRPr/>
          </a:p>
          <a:p>
            <a:pPr marL="0" lvl="0" indent="0" algn="l" rtl="0">
              <a:lnSpc>
                <a:spcPct val="100000"/>
              </a:lnSpc>
              <a:spcBef>
                <a:spcPts val="0"/>
              </a:spcBef>
              <a:spcAft>
                <a:spcPts val="0"/>
              </a:spcAft>
              <a:buSzPts val="1400"/>
              <a:buNone/>
            </a:pPr>
            <a:r>
              <a:rPr lang="en-US"/>
              <a:t>Department of Developmental Disabilities-services</a:t>
            </a:r>
            <a:endParaRPr/>
          </a:p>
          <a:p>
            <a:pPr marL="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5"/>
              </a:rPr>
              <a:t>http://www.state.nj.us/humanservices/ddd/services/</a:t>
            </a:r>
            <a:endParaRPr/>
          </a:p>
          <a:p>
            <a:pPr marL="0" lvl="0" indent="0" algn="l" rtl="0">
              <a:lnSpc>
                <a:spcPct val="100000"/>
              </a:lnSpc>
              <a:spcBef>
                <a:spcPts val="0"/>
              </a:spcBef>
              <a:spcAft>
                <a:spcPts val="0"/>
              </a:spcAft>
              <a:buClr>
                <a:schemeClr val="dk1"/>
              </a:buClr>
              <a:buSzPts val="1200"/>
              <a:buFont typeface="Calibri"/>
              <a:buNone/>
            </a:pPr>
            <a:r>
              <a:rPr lang="en-US"/>
              <a:t>DDD approved provider listing </a:t>
            </a:r>
            <a:r>
              <a:rPr lang="en-US" u="sng">
                <a:solidFill>
                  <a:schemeClr val="hlink"/>
                </a:solidFill>
                <a:hlinkClick r:id="rId6"/>
              </a:rPr>
              <a:t>https://irecord.dhs.state.nj.us/providersearch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REACH for Transition: Resources for Employment, Access, Community Living, and Hope</a:t>
            </a:r>
            <a:endParaRPr/>
          </a:p>
          <a:p>
            <a:pPr marL="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7"/>
              </a:rPr>
              <a:t>http://www.spanadvocacy.org/content/reach-transition-resources-employment-access-community-living-and-hope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US"/>
              <a:t>National Resources for Access, Independence, Self-Advocacy and Employment (RAISE) Technical Assistance Center</a:t>
            </a:r>
            <a:endParaRPr/>
          </a:p>
          <a:p>
            <a:pPr marL="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8"/>
              </a:rPr>
              <a:t>http://www.spanadvocacy.org/content/national-raise-technical-assistance-center</a:t>
            </a:r>
            <a:endParaRPr/>
          </a:p>
          <a:p>
            <a:pPr marL="0" lvl="0" indent="0" algn="l" rtl="0">
              <a:lnSpc>
                <a:spcPct val="100000"/>
              </a:lnSpc>
              <a:spcBef>
                <a:spcPts val="0"/>
              </a:spcBef>
              <a:spcAft>
                <a:spcPts val="0"/>
              </a:spcAft>
              <a:buSzPts val="1400"/>
              <a:buNone/>
            </a:pPr>
            <a:endParaRPr/>
          </a:p>
        </p:txBody>
      </p:sp>
      <p:sp>
        <p:nvSpPr>
          <p:cNvPr id="447" name="Google Shape;44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6" name="Google Shape;456;p23:notes"/>
          <p:cNvSpPr txBox="1">
            <a:spLocks noGrp="1"/>
          </p:cNvSpPr>
          <p:nvPr>
            <p:ph type="body" idx="1"/>
          </p:nvPr>
        </p:nvSpPr>
        <p:spPr>
          <a:xfrm>
            <a:off x="914400" y="4416425"/>
            <a:ext cx="5029200" cy="418306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c5fa32752f_0_269:notes"/>
          <p:cNvSpPr txBox="1">
            <a:spLocks noGrp="1"/>
          </p:cNvSpPr>
          <p:nvPr>
            <p:ph type="sldNum" idx="12"/>
          </p:nvPr>
        </p:nvSpPr>
        <p:spPr>
          <a:xfrm>
            <a:off x="3937000" y="8772525"/>
            <a:ext cx="3011400" cy="462000"/>
          </a:xfrm>
          <a:prstGeom prst="rect">
            <a:avLst/>
          </a:prstGeom>
          <a:noFill/>
          <a:ln>
            <a:noFill/>
          </a:ln>
        </p:spPr>
        <p:txBody>
          <a:bodyPr spcFirstLastPara="1" wrap="square" lIns="92475" tIns="46225" rIns="92475" bIns="46225" anchor="b" anchorCtr="0">
            <a:noAutofit/>
          </a:bodyPr>
          <a:lstStyle/>
          <a:p>
            <a:pPr marL="0" marR="0" lvl="0" indent="0" algn="l" rtl="0">
              <a:lnSpc>
                <a:spcPct val="100000"/>
              </a:lnSpc>
              <a:spcBef>
                <a:spcPts val="0"/>
              </a:spcBef>
              <a:spcAft>
                <a:spcPts val="0"/>
              </a:spcAft>
              <a:buClr>
                <a:srgbClr val="000000"/>
              </a:buClr>
              <a:buSzPts val="2400"/>
              <a:buFont typeface="Times New Roman"/>
              <a:buNone/>
            </a:pPr>
            <a:fld id="{00000000-1234-1234-1234-123412341234}" type="slidenum">
              <a:rPr lang="en-US" sz="2400" b="1" i="0" u="none" strike="noStrike" cap="none">
                <a:solidFill>
                  <a:srgbClr val="000000"/>
                </a:solidFill>
                <a:latin typeface="Times New Roman"/>
                <a:ea typeface="Times New Roman"/>
                <a:cs typeface="Times New Roman"/>
                <a:sym typeface="Times New Roman"/>
              </a:rPr>
              <a:t>42</a:t>
            </a:fld>
            <a:endParaRPr sz="2400" b="1" i="0" u="none" strike="noStrike" cap="none">
              <a:solidFill>
                <a:srgbClr val="000000"/>
              </a:solidFill>
              <a:latin typeface="Times New Roman"/>
              <a:ea typeface="Times New Roman"/>
              <a:cs typeface="Times New Roman"/>
              <a:sym typeface="Times New Roman"/>
            </a:endParaRPr>
          </a:p>
        </p:txBody>
      </p:sp>
      <p:sp>
        <p:nvSpPr>
          <p:cNvPr id="463" name="Google Shape;463;gc5fa32752f_0_269: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4" name="Google Shape;464;gc5fa32752f_0_269:notes"/>
          <p:cNvSpPr txBox="1">
            <a:spLocks noGrp="1"/>
          </p:cNvSpPr>
          <p:nvPr>
            <p:ph type="body" idx="1"/>
          </p:nvPr>
        </p:nvSpPr>
        <p:spPr>
          <a:xfrm>
            <a:off x="695325" y="4387850"/>
            <a:ext cx="5559300" cy="41562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a:t>Give participants time to digest, tell them to take a moment to jot down some notes right now.  Open it up for questions.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USE WORKSHOP REFLECTION TOOL then discuss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c68bc57ad8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c68bc57ad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30000"/>
              </a:lnSpc>
              <a:spcBef>
                <a:spcPts val="0"/>
              </a:spcBef>
              <a:spcAft>
                <a:spcPts val="0"/>
              </a:spcAft>
              <a:buNone/>
            </a:pPr>
            <a:r>
              <a:rPr lang="en-US" sz="1300" b="1">
                <a:highlight>
                  <a:srgbClr val="FFFFFF"/>
                </a:highlight>
              </a:rPr>
              <a:t>SPAN </a:t>
            </a:r>
            <a:r>
              <a:rPr lang="en-US" sz="1300">
                <a:highlight>
                  <a:srgbClr val="FFFFFF"/>
                </a:highlight>
              </a:rPr>
              <a:t>- main page  and transition downloads which consist of :</a:t>
            </a:r>
            <a:endParaRPr sz="1300">
              <a:highlight>
                <a:srgbClr val="FFFFFF"/>
              </a:highlight>
            </a:endParaRPr>
          </a:p>
          <a:p>
            <a:pPr marL="457200" lvl="0" indent="-311150" algn="l" rtl="0">
              <a:lnSpc>
                <a:spcPct val="130000"/>
              </a:lnSpc>
              <a:spcBef>
                <a:spcPts val="0"/>
              </a:spcBef>
              <a:spcAft>
                <a:spcPts val="0"/>
              </a:spcAft>
              <a:buSzPts val="1300"/>
              <a:buChar char="●"/>
            </a:pPr>
            <a:r>
              <a:rPr lang="en-US" sz="1300">
                <a:highlight>
                  <a:srgbClr val="FFFFFF"/>
                </a:highlight>
              </a:rPr>
              <a:t>Transition to Adult Life for Youth with Deaf-Blindness: A Parent Mini-Guide</a:t>
            </a:r>
            <a:endParaRPr sz="1300">
              <a:highlight>
                <a:srgbClr val="FFFFFF"/>
              </a:highlight>
            </a:endParaRPr>
          </a:p>
          <a:p>
            <a:pPr marL="457200" lvl="0" indent="-311150" algn="l" rtl="0">
              <a:lnSpc>
                <a:spcPct val="130000"/>
              </a:lnSpc>
              <a:spcBef>
                <a:spcPts val="0"/>
              </a:spcBef>
              <a:spcAft>
                <a:spcPts val="0"/>
              </a:spcAft>
              <a:buSzPts val="1300"/>
              <a:buChar char="●"/>
            </a:pPr>
            <a:r>
              <a:rPr lang="en-US" sz="1300">
                <a:highlight>
                  <a:srgbClr val="FFFFFF"/>
                </a:highlight>
              </a:rPr>
              <a:t>Deaf-Blindness Educational Services Fact Sheet: Transition to Adult Life</a:t>
            </a:r>
            <a:endParaRPr sz="1300">
              <a:highlight>
                <a:srgbClr val="FFFFFF"/>
              </a:highlight>
            </a:endParaRPr>
          </a:p>
          <a:p>
            <a:pPr marL="457200" lvl="0" indent="-311150" algn="l" rtl="0">
              <a:lnSpc>
                <a:spcPct val="130000"/>
              </a:lnSpc>
              <a:spcBef>
                <a:spcPts val="0"/>
              </a:spcBef>
              <a:spcAft>
                <a:spcPts val="0"/>
              </a:spcAft>
              <a:buSzPts val="1300"/>
              <a:buChar char="●"/>
            </a:pPr>
            <a:r>
              <a:rPr lang="en-US" sz="1300">
                <a:highlight>
                  <a:srgbClr val="FFFFFF"/>
                </a:highlight>
              </a:rPr>
              <a:t>Transition | A Guide to Assessing College Readiness</a:t>
            </a:r>
            <a:endParaRPr sz="1300">
              <a:highlight>
                <a:srgbClr val="FFFFFF"/>
              </a:highlight>
            </a:endParaRPr>
          </a:p>
          <a:p>
            <a:pPr marL="457200" lvl="0" indent="-311150" algn="l" rtl="0">
              <a:lnSpc>
                <a:spcPct val="130000"/>
              </a:lnSpc>
              <a:spcBef>
                <a:spcPts val="0"/>
              </a:spcBef>
              <a:spcAft>
                <a:spcPts val="0"/>
              </a:spcAft>
              <a:buSzPts val="1300"/>
              <a:buChar char="●"/>
            </a:pPr>
            <a:r>
              <a:rPr lang="en-US" sz="1300">
                <a:highlight>
                  <a:srgbClr val="FFFFFF"/>
                </a:highlight>
              </a:rPr>
              <a:t>Tips for Adult Health Care Clinicians</a:t>
            </a:r>
            <a:endParaRPr sz="1300">
              <a:highlight>
                <a:srgbClr val="FFFFFF"/>
              </a:highlight>
            </a:endParaRPr>
          </a:p>
          <a:p>
            <a:pPr marL="457200" lvl="0" indent="-311150" algn="l" rtl="0">
              <a:lnSpc>
                <a:spcPct val="130000"/>
              </a:lnSpc>
              <a:spcBef>
                <a:spcPts val="0"/>
              </a:spcBef>
              <a:spcAft>
                <a:spcPts val="0"/>
              </a:spcAft>
              <a:buSzPts val="1300"/>
              <a:buChar char="●"/>
            </a:pPr>
            <a:r>
              <a:rPr lang="en-US" sz="1300">
                <a:highlight>
                  <a:srgbClr val="FFFFFF"/>
                </a:highlight>
              </a:rPr>
              <a:t>Transition to Adult Life Resources for Health Practitioners</a:t>
            </a:r>
            <a:endParaRPr sz="1300">
              <a:highlight>
                <a:srgbClr val="FFFFFF"/>
              </a:highlight>
            </a:endParaRPr>
          </a:p>
          <a:p>
            <a:pPr marL="457200" lvl="0" indent="-311150" algn="l" rtl="0">
              <a:lnSpc>
                <a:spcPct val="130000"/>
              </a:lnSpc>
              <a:spcBef>
                <a:spcPts val="0"/>
              </a:spcBef>
              <a:spcAft>
                <a:spcPts val="0"/>
              </a:spcAft>
              <a:buSzPts val="1300"/>
              <a:buChar char="●"/>
            </a:pPr>
            <a:r>
              <a:rPr lang="en-US" sz="1300">
                <a:highlight>
                  <a:srgbClr val="FFFFFF"/>
                </a:highlight>
              </a:rPr>
              <a:t>Youth in the Know</a:t>
            </a:r>
            <a:endParaRPr sz="1300">
              <a:highlight>
                <a:srgbClr val="FFFFFF"/>
              </a:highlight>
            </a:endParaRPr>
          </a:p>
          <a:p>
            <a:pPr marL="457200" lvl="0" indent="-311150" algn="l" rtl="0">
              <a:lnSpc>
                <a:spcPct val="130000"/>
              </a:lnSpc>
              <a:spcBef>
                <a:spcPts val="0"/>
              </a:spcBef>
              <a:spcAft>
                <a:spcPts val="0"/>
              </a:spcAft>
              <a:buSzPts val="1300"/>
              <a:buChar char="●"/>
            </a:pPr>
            <a:r>
              <a:rPr lang="en-US" sz="1300">
                <a:highlight>
                  <a:srgbClr val="FFFFFF"/>
                </a:highlight>
              </a:rPr>
              <a:t>Insurance Options for Teens and Transitioning Youths...and much more!</a:t>
            </a:r>
            <a:endParaRPr sz="1300">
              <a:highlight>
                <a:srgbClr val="FFFFFF"/>
              </a:highlight>
            </a:endParaRPr>
          </a:p>
          <a:p>
            <a:pPr marL="0" lvl="0" indent="0" algn="l" rtl="0">
              <a:lnSpc>
                <a:spcPct val="130000"/>
              </a:lnSpc>
              <a:spcBef>
                <a:spcPts val="0"/>
              </a:spcBef>
              <a:spcAft>
                <a:spcPts val="0"/>
              </a:spcAft>
              <a:buNone/>
            </a:pPr>
            <a:endParaRPr sz="1300">
              <a:highlight>
                <a:srgbClr val="FFFFFF"/>
              </a:highlight>
            </a:endParaRPr>
          </a:p>
          <a:p>
            <a:pPr marL="0" lvl="0" indent="0" algn="l" rtl="0">
              <a:lnSpc>
                <a:spcPct val="130000"/>
              </a:lnSpc>
              <a:spcBef>
                <a:spcPts val="0"/>
              </a:spcBef>
              <a:spcAft>
                <a:spcPts val="0"/>
              </a:spcAft>
              <a:buClr>
                <a:schemeClr val="dk1"/>
              </a:buClr>
              <a:buSzPts val="1100"/>
              <a:buFont typeface="Arial"/>
              <a:buNone/>
            </a:pPr>
            <a:r>
              <a:rPr lang="en-US" sz="1300">
                <a:highlight>
                  <a:srgbClr val="FFFFFF"/>
                </a:highlight>
              </a:rPr>
              <a:t>Transition from School to Adult Lif</a:t>
            </a:r>
            <a:r>
              <a:rPr lang="en-US" sz="1300">
                <a:solidFill>
                  <a:srgbClr val="00536B"/>
                </a:solidFill>
                <a:highlight>
                  <a:srgbClr val="FFFFFF"/>
                </a:highlight>
              </a:rPr>
              <a:t>e</a:t>
            </a:r>
            <a:endParaRPr sz="1300">
              <a:solidFill>
                <a:srgbClr val="00536B"/>
              </a:solidFill>
              <a:highlight>
                <a:srgbClr val="FFFFFF"/>
              </a:highlight>
            </a:endParaRPr>
          </a:p>
          <a:p>
            <a:pPr marL="0" lvl="0" indent="0" algn="l" rtl="0">
              <a:lnSpc>
                <a:spcPct val="100000"/>
              </a:lnSpc>
              <a:spcBef>
                <a:spcPts val="0"/>
              </a:spcBef>
              <a:spcAft>
                <a:spcPts val="0"/>
              </a:spcAft>
              <a:buNone/>
            </a:pPr>
            <a:r>
              <a:rPr lang="en-US" sz="800" b="1">
                <a:highlight>
                  <a:srgbClr val="FFFFFF"/>
                </a:highlight>
                <a:latin typeface="Arial"/>
                <a:ea typeface="Arial"/>
                <a:cs typeface="Arial"/>
                <a:sym typeface="Arial"/>
              </a:rPr>
              <a:t>GRADUATION, SECONDARY EDUCATION, EMPLOYMENT &amp; INDEPENDENT LIVING - </a:t>
            </a:r>
            <a:r>
              <a:rPr lang="en-US" sz="950">
                <a:highlight>
                  <a:srgbClr val="FFFFFF"/>
                </a:highlight>
                <a:latin typeface="Arial"/>
                <a:ea typeface="Arial"/>
                <a:cs typeface="Arial"/>
                <a:sym typeface="Arial"/>
              </a:rPr>
              <a:t>Providing information, training, and technical assistance for youth, their families, </a:t>
            </a:r>
            <a:endParaRPr sz="950">
              <a:highlight>
                <a:srgbClr val="FFFFFF"/>
              </a:highlight>
              <a:latin typeface="Arial"/>
              <a:ea typeface="Arial"/>
              <a:cs typeface="Arial"/>
              <a:sym typeface="Arial"/>
            </a:endParaRPr>
          </a:p>
          <a:p>
            <a:pPr marL="0" lvl="0" indent="0" algn="l" rtl="0">
              <a:lnSpc>
                <a:spcPct val="100000"/>
              </a:lnSpc>
              <a:spcBef>
                <a:spcPts val="1500"/>
              </a:spcBef>
              <a:spcAft>
                <a:spcPts val="0"/>
              </a:spcAft>
              <a:buClr>
                <a:schemeClr val="dk1"/>
              </a:buClr>
              <a:buSzPts val="1100"/>
              <a:buFont typeface="Arial"/>
              <a:buNone/>
            </a:pPr>
            <a:r>
              <a:rPr lang="en-US" sz="950">
                <a:highlight>
                  <a:srgbClr val="FFFFFF"/>
                </a:highlight>
                <a:latin typeface="Arial"/>
                <a:ea typeface="Arial"/>
                <a:cs typeface="Arial"/>
                <a:sym typeface="Arial"/>
              </a:rPr>
              <a:t>and professionals in order to support informed and effective transition from school to adult life for youth with disabilities</a:t>
            </a:r>
            <a:endParaRPr sz="950">
              <a:highlight>
                <a:srgbClr val="FFFFFF"/>
              </a:highlight>
              <a:latin typeface="Arial"/>
              <a:ea typeface="Arial"/>
              <a:cs typeface="Arial"/>
              <a:sym typeface="Arial"/>
            </a:endParaRPr>
          </a:p>
          <a:p>
            <a:pPr marL="0" lvl="0" indent="0" algn="l" rtl="0">
              <a:spcBef>
                <a:spcPts val="1500"/>
              </a:spcBef>
              <a:spcAft>
                <a:spcPts val="0"/>
              </a:spcAft>
              <a:buNone/>
            </a:pPr>
            <a:r>
              <a:rPr lang="en-US"/>
              <a:t>REAL Transition Partners- RESOURCES FOR EMPLOYMENT, ACCESS, COMMUNITY LIVING, AND HOPE</a:t>
            </a:r>
            <a:endParaRPr/>
          </a:p>
          <a:p>
            <a:pPr marL="0" lvl="0" indent="0" algn="l" rtl="0">
              <a:spcBef>
                <a:spcPts val="0"/>
              </a:spcBef>
              <a:spcAft>
                <a:spcPts val="0"/>
              </a:spcAft>
              <a:buNone/>
            </a:pPr>
            <a:endParaRPr/>
          </a:p>
        </p:txBody>
      </p:sp>
      <p:sp>
        <p:nvSpPr>
          <p:cNvPr id="472" name="Google Shape;472;gc68bc57ad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78" name="Google Shape;478;p22:notes"/>
          <p:cNvSpPr txBox="1">
            <a:spLocks noGrp="1"/>
          </p:cNvSpPr>
          <p:nvPr>
            <p:ph type="body" idx="1"/>
          </p:nvPr>
        </p:nvSpPr>
        <p:spPr>
          <a:xfrm>
            <a:off x="914400" y="4416425"/>
            <a:ext cx="5029200" cy="41832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8" name="Google Shape;488;p24:notes"/>
          <p:cNvSpPr txBox="1">
            <a:spLocks noGrp="1"/>
          </p:cNvSpPr>
          <p:nvPr>
            <p:ph type="body" idx="1"/>
          </p:nvPr>
        </p:nvSpPr>
        <p:spPr>
          <a:xfrm>
            <a:off x="685800" y="4416425"/>
            <a:ext cx="5486400" cy="41832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Thank the group for their time, ask if there are any questions, ask/thank for completing evaluation forms.  Allow 10-15 minutes for questions, completing evaluations.  Advise the group that individual questions can be addressed by our technical assistance staff by calling the office.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5fa32752f_0_12:notes"/>
          <p:cNvSpPr>
            <a:spLocks noGrp="1" noRot="1" noChangeAspect="1"/>
          </p:cNvSpPr>
          <p:nvPr>
            <p:ph type="sldImg" idx="2"/>
          </p:nvPr>
        </p:nvSpPr>
        <p:spPr>
          <a:xfrm>
            <a:off x="1203325" y="70326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24" name="Google Shape;124;gc5fa32752f_0_12:notes"/>
          <p:cNvSpPr txBox="1">
            <a:spLocks noGrp="1"/>
          </p:cNvSpPr>
          <p:nvPr>
            <p:ph type="body" idx="1"/>
          </p:nvPr>
        </p:nvSpPr>
        <p:spPr>
          <a:xfrm>
            <a:off x="709613" y="4457700"/>
            <a:ext cx="5680200" cy="422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5fa32752f_0_4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
        <p:nvSpPr>
          <p:cNvPr id="131" name="Google Shape;131;gc5fa32752f_0_4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gc5fa32752f_0_46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Transition planning is all about making decisions. All of these decisions are interconnected. By breaking down the process into smaller pieces it becomes more manageable.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5fa32752f_0_4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7</a:t>
            </a:fld>
            <a:endParaRPr sz="1200" b="0" i="0" u="none" strike="noStrike" cap="none">
              <a:solidFill>
                <a:srgbClr val="000000"/>
              </a:solidFill>
              <a:latin typeface="Times New Roman"/>
              <a:ea typeface="Times New Roman"/>
              <a:cs typeface="Times New Roman"/>
              <a:sym typeface="Times New Roman"/>
            </a:endParaRPr>
          </a:p>
        </p:txBody>
      </p:sp>
      <p:sp>
        <p:nvSpPr>
          <p:cNvPr id="137" name="Google Shape;137;gc5fa32752f_0_4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gc5fa32752f_0_47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Waiting until a student is ready to graduate is too late to begin the transition process.</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Each transition plan should be individualized for the student and their unique and individual needs.</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It’s all about planning for the youth’s future!  A future focused on </a:t>
            </a:r>
            <a:r>
              <a:rPr lang="en-US" sz="1600" b="1">
                <a:solidFill>
                  <a:srgbClr val="000000"/>
                </a:solidFill>
                <a:latin typeface="Arial"/>
                <a:ea typeface="Arial"/>
                <a:cs typeface="Arial"/>
                <a:sym typeface="Arial"/>
              </a:rPr>
              <a:t>the student’s </a:t>
            </a:r>
            <a:r>
              <a:rPr lang="en-US" sz="1600">
                <a:solidFill>
                  <a:srgbClr val="000000"/>
                </a:solidFill>
                <a:latin typeface="Arial"/>
                <a:ea typeface="Arial"/>
                <a:cs typeface="Arial"/>
                <a:sym typeface="Arial"/>
              </a:rPr>
              <a:t>desires.</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There are wonderful supports available, however, it takes time and patience to identify resources and access them.  Families have to learn an entirely new and different system and that can be overwhelming.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5fa32752f_0_4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8</a:t>
            </a:fld>
            <a:endParaRPr sz="1200" b="0" i="0" u="none" strike="noStrike" cap="none">
              <a:solidFill>
                <a:srgbClr val="000000"/>
              </a:solidFill>
              <a:latin typeface="Times New Roman"/>
              <a:ea typeface="Times New Roman"/>
              <a:cs typeface="Times New Roman"/>
              <a:sym typeface="Times New Roman"/>
            </a:endParaRPr>
          </a:p>
        </p:txBody>
      </p:sp>
      <p:sp>
        <p:nvSpPr>
          <p:cNvPr id="145" name="Google Shape;145;gc5fa32752f_0_4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gc5fa32752f_0_48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Graduating from high school is not enough – we must plan appropriately to ensure all students gain the skills needed to achieve their desired post-school goals and assume adult responsibilities in their communities.</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NJ is an Employment First State – that means all students should plan for employment in some capacity.  </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Transition planning helps us identify what connections and supports will be needed and to put them in place.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5fa32752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9</a:t>
            </a:fld>
            <a:endParaRPr sz="1200" b="0" i="0" u="none" strike="noStrike" cap="none">
              <a:solidFill>
                <a:srgbClr val="000000"/>
              </a:solidFill>
              <a:latin typeface="Times New Roman"/>
              <a:ea typeface="Times New Roman"/>
              <a:cs typeface="Times New Roman"/>
              <a:sym typeface="Times New Roman"/>
            </a:endParaRPr>
          </a:p>
        </p:txBody>
      </p:sp>
      <p:sp>
        <p:nvSpPr>
          <p:cNvPr id="152" name="Google Shape;152;gc5fa32752f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gc5fa32752f_1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At age 14 – Beginning with the IEP in place for the school year when the student will turn age 14, or younger, if appropriate, develop the long range educational plan for the student’s future. Review annually.</a:t>
            </a:r>
            <a:endParaRPr/>
          </a:p>
          <a:p>
            <a:pPr marL="0" lvl="0" indent="0" algn="l" rtl="0">
              <a:lnSpc>
                <a:spcPct val="95000"/>
              </a:lnSpc>
              <a:spcBef>
                <a:spcPts val="0"/>
              </a:spcBef>
              <a:spcAft>
                <a:spcPts val="0"/>
              </a:spcAft>
              <a:buSzPts val="1400"/>
              <a:buNone/>
            </a:pPr>
            <a:endParaRPr sz="1600">
              <a:solidFill>
                <a:srgbClr val="000000"/>
              </a:solidFill>
              <a:latin typeface="Arial"/>
              <a:ea typeface="Arial"/>
              <a:cs typeface="Arial"/>
              <a:sym typeface="Arial"/>
            </a:endParaRPr>
          </a:p>
          <a:p>
            <a:pPr marL="0" lvl="0" indent="0" algn="l" rtl="0">
              <a:lnSpc>
                <a:spcPct val="95000"/>
              </a:lnSpc>
              <a:spcBef>
                <a:spcPts val="0"/>
              </a:spcBef>
              <a:spcAft>
                <a:spcPts val="0"/>
              </a:spcAft>
              <a:buSzPts val="1400"/>
              <a:buNone/>
            </a:pPr>
            <a:r>
              <a:rPr lang="en-US" sz="1600">
                <a:solidFill>
                  <a:srgbClr val="000000"/>
                </a:solidFill>
                <a:latin typeface="Arial"/>
                <a:ea typeface="Arial"/>
                <a:cs typeface="Arial"/>
                <a:sym typeface="Arial"/>
              </a:rPr>
              <a:t>At age 16 – Beginning with the IEP in place for the school year when the student will turn age 16 or younger, if appropriate, complete a multi-year plan for promoting movement from school to the student’s desired post-school goals. The student’s needs, strengths, interests and preferences in each area (instruction, community experiences, etc.) must be considered and responsibilities should be shared among participants (student, parent, school staff, outside agencies, employers, etc.)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g"/><Relationship Id="rId4" Type="http://schemas.openxmlformats.org/officeDocument/2006/relationships/image" Target="../media/image25.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spannj.org/"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s://spanadvocacy.org/programs/real/" TargetMode="External"/><Relationship Id="rId5" Type="http://schemas.openxmlformats.org/officeDocument/2006/relationships/hyperlink" Target="https://spanadvocacy.org/programs/transition/" TargetMode="External"/><Relationship Id="rId4" Type="http://schemas.openxmlformats.org/officeDocument/2006/relationships/hyperlink" Target="https://spanadvocacy.org/downloads/transition-to-adulthoo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jpg"/></Relationships>
</file>

<file path=ppt/slides/_rels/slide45.xml.rels><?xml version="1.0" encoding="UTF-8" standalone="yes"?>
<Relationships xmlns="http://schemas.openxmlformats.org/package/2006/relationships"><Relationship Id="rId3" Type="http://schemas.openxmlformats.org/officeDocument/2006/relationships/hyperlink" Target="http://www.spannj.or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58.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c5fa32752f_0_448"/>
          <p:cNvSpPr txBox="1">
            <a:spLocks noGrp="1"/>
          </p:cNvSpPr>
          <p:nvPr>
            <p:ph type="ctrTitle"/>
          </p:nvPr>
        </p:nvSpPr>
        <p:spPr>
          <a:xfrm>
            <a:off x="1388950" y="147225"/>
            <a:ext cx="6783600" cy="2232900"/>
          </a:xfrm>
          <a:prstGeom prst="rect">
            <a:avLst/>
          </a:prstGeom>
          <a:noFill/>
          <a:ln>
            <a:noFill/>
          </a:ln>
        </p:spPr>
        <p:txBody>
          <a:bodyPr spcFirstLastPara="1" wrap="square" lIns="0" tIns="0" rIns="0" bIns="0" anchor="ctr" anchorCtr="0">
            <a:normAutofit fontScale="90000"/>
          </a:bodyPr>
          <a:lstStyle/>
          <a:p>
            <a:pPr marL="0" lvl="0" indent="0" algn="ctr" rtl="0">
              <a:lnSpc>
                <a:spcPct val="95000"/>
              </a:lnSpc>
              <a:spcBef>
                <a:spcPts val="0"/>
              </a:spcBef>
              <a:spcAft>
                <a:spcPts val="0"/>
              </a:spcAft>
              <a:buSzPct val="88676"/>
              <a:buNone/>
            </a:pPr>
            <a:r>
              <a:rPr lang="en-US" sz="7518">
                <a:solidFill>
                  <a:srgbClr val="280070"/>
                </a:solidFill>
                <a:latin typeface="Arial"/>
                <a:ea typeface="Arial"/>
                <a:cs typeface="Arial"/>
                <a:sym typeface="Arial"/>
              </a:rPr>
              <a:t>TRANSITION</a:t>
            </a:r>
            <a:r>
              <a:rPr lang="en-US" sz="2298">
                <a:solidFill>
                  <a:srgbClr val="280070"/>
                </a:solidFill>
                <a:latin typeface="Arial"/>
                <a:ea typeface="Arial"/>
                <a:cs typeface="Arial"/>
                <a:sym typeface="Arial"/>
              </a:rPr>
              <a:t/>
            </a:r>
            <a:br>
              <a:rPr lang="en-US" sz="2298">
                <a:solidFill>
                  <a:srgbClr val="280070"/>
                </a:solidFill>
                <a:latin typeface="Arial"/>
                <a:ea typeface="Arial"/>
                <a:cs typeface="Arial"/>
                <a:sym typeface="Arial"/>
              </a:rPr>
            </a:br>
            <a:r>
              <a:rPr lang="en-US" sz="3240">
                <a:solidFill>
                  <a:srgbClr val="280070"/>
                </a:solidFill>
                <a:latin typeface="Arial"/>
                <a:ea typeface="Arial"/>
                <a:cs typeface="Arial"/>
                <a:sym typeface="Arial"/>
              </a:rPr>
              <a:t>from</a:t>
            </a:r>
            <a:r>
              <a:rPr lang="en-US" sz="4410">
                <a:solidFill>
                  <a:srgbClr val="280070"/>
                </a:solidFill>
                <a:latin typeface="Arial"/>
                <a:ea typeface="Arial"/>
                <a:cs typeface="Arial"/>
                <a:sym typeface="Arial"/>
              </a:rPr>
              <a:t> SCHOOL </a:t>
            </a:r>
            <a:r>
              <a:rPr lang="en-US" sz="3240">
                <a:solidFill>
                  <a:srgbClr val="280070"/>
                </a:solidFill>
                <a:latin typeface="Arial"/>
                <a:ea typeface="Arial"/>
                <a:cs typeface="Arial"/>
                <a:sym typeface="Arial"/>
              </a:rPr>
              <a:t>to</a:t>
            </a:r>
            <a:r>
              <a:rPr lang="en-US" sz="4410">
                <a:solidFill>
                  <a:srgbClr val="280070"/>
                </a:solidFill>
                <a:latin typeface="Arial"/>
                <a:ea typeface="Arial"/>
                <a:cs typeface="Arial"/>
                <a:sym typeface="Arial"/>
              </a:rPr>
              <a:t> ADULT LIFE</a:t>
            </a:r>
            <a:endParaRPr/>
          </a:p>
        </p:txBody>
      </p:sp>
      <p:pic>
        <p:nvPicPr>
          <p:cNvPr id="90" name="Google Shape;90;gc5fa32752f_0_448" descr="SPAN logo.jpg"/>
          <p:cNvPicPr preferRelativeResize="0"/>
          <p:nvPr/>
        </p:nvPicPr>
        <p:blipFill rotWithShape="1">
          <a:blip r:embed="rId3">
            <a:alphaModFix/>
          </a:blip>
          <a:srcRect/>
          <a:stretch/>
        </p:blipFill>
        <p:spPr>
          <a:xfrm>
            <a:off x="3484800" y="2584625"/>
            <a:ext cx="5307825" cy="3328250"/>
          </a:xfrm>
          <a:prstGeom prst="rect">
            <a:avLst/>
          </a:prstGeom>
          <a:noFill/>
          <a:ln>
            <a:noFill/>
          </a:ln>
        </p:spPr>
      </p:pic>
      <p:sp>
        <p:nvSpPr>
          <p:cNvPr id="91" name="Google Shape;91;gc5fa32752f_0_448"/>
          <p:cNvSpPr txBox="1">
            <a:spLocks noGrp="1"/>
          </p:cNvSpPr>
          <p:nvPr>
            <p:ph type="ftr" idx="11"/>
          </p:nvPr>
        </p:nvSpPr>
        <p:spPr>
          <a:xfrm>
            <a:off x="2271725" y="6356350"/>
            <a:ext cx="2537400" cy="44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60"/>
              <a:buFont typeface="Times New Roman"/>
              <a:buNone/>
            </a:pPr>
            <a:r>
              <a:rPr lang="en-US" sz="1260" b="0" i="0" u="none" strike="noStrike" cap="none">
                <a:solidFill>
                  <a:srgbClr val="000000"/>
                </a:solidFill>
                <a:latin typeface="Times New Roman"/>
                <a:ea typeface="Times New Roman"/>
                <a:cs typeface="Times New Roman"/>
                <a:sym typeface="Times New Roman"/>
              </a:rPr>
              <a:t>© Statewide Parent Advocacy Network </a:t>
            </a:r>
            <a:endParaRPr/>
          </a:p>
        </p:txBody>
      </p:sp>
      <p:sp>
        <p:nvSpPr>
          <p:cNvPr id="92" name="Google Shape;92;gc5fa32752f_0_448"/>
          <p:cNvSpPr txBox="1"/>
          <p:nvPr/>
        </p:nvSpPr>
        <p:spPr>
          <a:xfrm rot="-1649008">
            <a:off x="4432920" y="2376332"/>
            <a:ext cx="2159514" cy="573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8000"/>
              </a:buClr>
              <a:buSzPts val="3240"/>
              <a:buFont typeface="Arial"/>
              <a:buNone/>
            </a:pPr>
            <a:r>
              <a:rPr lang="en-US" sz="3240" b="0" i="0" u="none" strike="noStrike" cap="none">
                <a:solidFill>
                  <a:srgbClr val="FF8000"/>
                </a:solidFill>
                <a:latin typeface="Arial"/>
                <a:ea typeface="Arial"/>
                <a:cs typeface="Arial"/>
                <a:sym typeface="Arial"/>
              </a:rPr>
              <a:t>College</a:t>
            </a:r>
            <a:endParaRPr sz="1400" b="0" i="0" u="none" strike="noStrike" cap="none">
              <a:solidFill>
                <a:srgbClr val="000000"/>
              </a:solidFill>
              <a:latin typeface="Arial"/>
              <a:ea typeface="Arial"/>
              <a:cs typeface="Arial"/>
              <a:sym typeface="Arial"/>
            </a:endParaRPr>
          </a:p>
        </p:txBody>
      </p:sp>
      <p:sp>
        <p:nvSpPr>
          <p:cNvPr id="93" name="Google Shape;93;gc5fa32752f_0_448"/>
          <p:cNvSpPr txBox="1"/>
          <p:nvPr/>
        </p:nvSpPr>
        <p:spPr>
          <a:xfrm rot="-1931993">
            <a:off x="6494644" y="2609181"/>
            <a:ext cx="1554962" cy="5668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240"/>
              <a:buFont typeface="Arial"/>
              <a:buNone/>
            </a:pPr>
            <a:r>
              <a:rPr lang="en-US" sz="3240" b="0" i="0" u="none" strike="noStrike" cap="none">
                <a:solidFill>
                  <a:srgbClr val="FF0000"/>
                </a:solidFill>
                <a:latin typeface="Arial"/>
                <a:ea typeface="Arial"/>
                <a:cs typeface="Arial"/>
                <a:sym typeface="Arial"/>
              </a:rPr>
              <a:t>Career</a:t>
            </a:r>
            <a:endParaRPr sz="1400" b="0" i="0" u="none" strike="noStrike" cap="none">
              <a:solidFill>
                <a:srgbClr val="000000"/>
              </a:solidFill>
              <a:latin typeface="Arial"/>
              <a:ea typeface="Arial"/>
              <a:cs typeface="Arial"/>
              <a:sym typeface="Arial"/>
            </a:endParaRPr>
          </a:p>
        </p:txBody>
      </p:sp>
      <p:sp>
        <p:nvSpPr>
          <p:cNvPr id="94" name="Google Shape;94;gc5fa32752f_0_448"/>
          <p:cNvSpPr txBox="1"/>
          <p:nvPr/>
        </p:nvSpPr>
        <p:spPr>
          <a:xfrm rot="-407808">
            <a:off x="6774667" y="5396366"/>
            <a:ext cx="935374" cy="5899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66FF"/>
              </a:buClr>
              <a:buSzPts val="3240"/>
              <a:buFont typeface="Arial"/>
              <a:buNone/>
            </a:pPr>
            <a:r>
              <a:rPr lang="en-US" sz="3240" b="0" i="0" u="none" strike="noStrike" cap="none">
                <a:solidFill>
                  <a:srgbClr val="3366FF"/>
                </a:solidFill>
                <a:latin typeface="Arial"/>
                <a:ea typeface="Arial"/>
                <a:cs typeface="Arial"/>
                <a:sym typeface="Arial"/>
              </a:rPr>
              <a:t>Life</a:t>
            </a:r>
            <a:endParaRPr sz="1400" b="0" i="0" u="none" strike="noStrike" cap="none">
              <a:solidFill>
                <a:srgbClr val="000000"/>
              </a:solidFill>
              <a:latin typeface="Arial"/>
              <a:ea typeface="Arial"/>
              <a:cs typeface="Arial"/>
              <a:sym typeface="Arial"/>
            </a:endParaRPr>
          </a:p>
        </p:txBody>
      </p:sp>
      <p:pic>
        <p:nvPicPr>
          <p:cNvPr id="95" name="Google Shape;95;gc5fa32752f_0_448"/>
          <p:cNvPicPr preferRelativeResize="0"/>
          <p:nvPr/>
        </p:nvPicPr>
        <p:blipFill>
          <a:blip r:embed="rId4">
            <a:alphaModFix/>
          </a:blip>
          <a:stretch>
            <a:fillRect/>
          </a:stretch>
        </p:blipFill>
        <p:spPr>
          <a:xfrm>
            <a:off x="412825" y="2505075"/>
            <a:ext cx="3071975" cy="23010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c5fa32752f_1_9"/>
          <p:cNvSpPr txBox="1">
            <a:spLocks noGrp="1"/>
          </p:cNvSpPr>
          <p:nvPr>
            <p:ph type="ctrTitle"/>
          </p:nvPr>
        </p:nvSpPr>
        <p:spPr>
          <a:xfrm>
            <a:off x="1687354" y="121445"/>
            <a:ext cx="5769300" cy="1053000"/>
          </a:xfrm>
          <a:prstGeom prst="rect">
            <a:avLst/>
          </a:prstGeom>
          <a:noFill/>
          <a:ln>
            <a:noFill/>
          </a:ln>
        </p:spPr>
        <p:txBody>
          <a:bodyPr spcFirstLastPara="1" wrap="square" lIns="0" tIns="0" rIns="0" bIns="0" anchor="ctr" anchorCtr="0">
            <a:normAutofit fontScale="90000"/>
          </a:bodyPr>
          <a:lstStyle/>
          <a:p>
            <a:pPr marL="0" lvl="0" indent="0" algn="ctr" rtl="0">
              <a:lnSpc>
                <a:spcPct val="95000"/>
              </a:lnSpc>
              <a:spcBef>
                <a:spcPts val="0"/>
              </a:spcBef>
              <a:spcAft>
                <a:spcPts val="0"/>
              </a:spcAft>
              <a:buSzPct val="151171"/>
              <a:buNone/>
            </a:pPr>
            <a:r>
              <a:rPr lang="en-US" sz="4410" b="1">
                <a:solidFill>
                  <a:srgbClr val="280070"/>
                </a:solidFill>
                <a:latin typeface="Arial"/>
                <a:ea typeface="Arial"/>
                <a:cs typeface="Arial"/>
                <a:sym typeface="Arial"/>
              </a:rPr>
              <a:t>Transition Planning: IEP</a:t>
            </a:r>
            <a:endParaRPr/>
          </a:p>
        </p:txBody>
      </p:sp>
      <p:sp>
        <p:nvSpPr>
          <p:cNvPr id="166" name="Google Shape;166;gc5fa32752f_1_9"/>
          <p:cNvSpPr txBox="1">
            <a:spLocks noGrp="1"/>
          </p:cNvSpPr>
          <p:nvPr>
            <p:ph type="subTitle" idx="1"/>
          </p:nvPr>
        </p:nvSpPr>
        <p:spPr>
          <a:xfrm>
            <a:off x="3500438" y="1440180"/>
            <a:ext cx="4260600" cy="4024800"/>
          </a:xfrm>
          <a:prstGeom prst="rect">
            <a:avLst/>
          </a:prstGeom>
          <a:noFill/>
          <a:ln>
            <a:noFill/>
          </a:ln>
        </p:spPr>
        <p:txBody>
          <a:bodyPr spcFirstLastPara="1" wrap="square" lIns="0" tIns="0" rIns="0" bIns="0" anchor="t" anchorCtr="0">
            <a:normAutofit fontScale="85000" lnSpcReduction="10000"/>
          </a:bodyPr>
          <a:lstStyle/>
          <a:p>
            <a:pPr marL="411480" lvl="1" indent="-281178" algn="l" rtl="0">
              <a:lnSpc>
                <a:spcPct val="95000"/>
              </a:lnSpc>
              <a:spcBef>
                <a:spcPts val="0"/>
              </a:spcBef>
              <a:spcAft>
                <a:spcPts val="0"/>
              </a:spcAft>
              <a:buClr>
                <a:srgbClr val="000000"/>
              </a:buClr>
              <a:buSzPct val="100000"/>
              <a:buFont typeface="Arial"/>
              <a:buChar char="•"/>
            </a:pPr>
            <a:r>
              <a:rPr lang="en-US" sz="2880">
                <a:solidFill>
                  <a:srgbClr val="000000"/>
                </a:solidFill>
                <a:latin typeface="Arial"/>
                <a:ea typeface="Arial"/>
                <a:cs typeface="Arial"/>
                <a:sym typeface="Arial"/>
              </a:rPr>
              <a:t>Identify student’s strengths, interests and preferences</a:t>
            </a:r>
            <a:endParaRPr sz="2880"/>
          </a:p>
          <a:p>
            <a:pPr marL="411480" lvl="1" indent="-281178" algn="l" rtl="0">
              <a:lnSpc>
                <a:spcPct val="95000"/>
              </a:lnSpc>
              <a:spcBef>
                <a:spcPts val="540"/>
              </a:spcBef>
              <a:spcAft>
                <a:spcPts val="0"/>
              </a:spcAft>
              <a:buClr>
                <a:srgbClr val="000000"/>
              </a:buClr>
              <a:buSzPct val="100000"/>
              <a:buFont typeface="Arial"/>
              <a:buChar char="•"/>
            </a:pPr>
            <a:r>
              <a:rPr lang="en-US" sz="2880">
                <a:solidFill>
                  <a:srgbClr val="000000"/>
                </a:solidFill>
                <a:latin typeface="Arial"/>
                <a:ea typeface="Arial"/>
                <a:cs typeface="Arial"/>
                <a:sym typeface="Arial"/>
              </a:rPr>
              <a:t>Develop measurable postsecondary goals:</a:t>
            </a:r>
            <a:endParaRPr sz="2880"/>
          </a:p>
          <a:p>
            <a:pPr marL="771525" lvl="2" indent="-235940" algn="l" rtl="0">
              <a:lnSpc>
                <a:spcPct val="95000"/>
              </a:lnSpc>
              <a:spcBef>
                <a:spcPts val="540"/>
              </a:spcBef>
              <a:spcAft>
                <a:spcPts val="0"/>
              </a:spcAft>
              <a:buClr>
                <a:srgbClr val="000000"/>
              </a:buClr>
              <a:buSzPct val="80000"/>
              <a:buFont typeface="Courier New"/>
              <a:buChar char="o"/>
            </a:pPr>
            <a:r>
              <a:rPr lang="en-US" sz="2790">
                <a:solidFill>
                  <a:srgbClr val="000000"/>
                </a:solidFill>
                <a:latin typeface="Arial"/>
                <a:ea typeface="Arial"/>
                <a:cs typeface="Arial"/>
                <a:sym typeface="Arial"/>
              </a:rPr>
              <a:t>Education</a:t>
            </a:r>
            <a:endParaRPr/>
          </a:p>
          <a:p>
            <a:pPr marL="771525" lvl="2" indent="-235940" algn="l" rtl="0">
              <a:lnSpc>
                <a:spcPct val="95000"/>
              </a:lnSpc>
              <a:spcBef>
                <a:spcPts val="540"/>
              </a:spcBef>
              <a:spcAft>
                <a:spcPts val="0"/>
              </a:spcAft>
              <a:buClr>
                <a:srgbClr val="000000"/>
              </a:buClr>
              <a:buSzPct val="80000"/>
              <a:buFont typeface="Courier New"/>
              <a:buChar char="o"/>
            </a:pPr>
            <a:r>
              <a:rPr lang="en-US" sz="2790">
                <a:solidFill>
                  <a:srgbClr val="000000"/>
                </a:solidFill>
                <a:latin typeface="Arial"/>
                <a:ea typeface="Arial"/>
                <a:cs typeface="Arial"/>
                <a:sym typeface="Arial"/>
              </a:rPr>
              <a:t>Employment</a:t>
            </a:r>
            <a:endParaRPr/>
          </a:p>
          <a:p>
            <a:pPr marL="771525" lvl="2" indent="-235940" algn="l" rtl="0">
              <a:lnSpc>
                <a:spcPct val="95000"/>
              </a:lnSpc>
              <a:spcBef>
                <a:spcPts val="540"/>
              </a:spcBef>
              <a:spcAft>
                <a:spcPts val="0"/>
              </a:spcAft>
              <a:buClr>
                <a:srgbClr val="000000"/>
              </a:buClr>
              <a:buSzPct val="80000"/>
              <a:buFont typeface="Courier New"/>
              <a:buChar char="o"/>
            </a:pPr>
            <a:r>
              <a:rPr lang="en-US" sz="2790">
                <a:solidFill>
                  <a:srgbClr val="000000"/>
                </a:solidFill>
                <a:latin typeface="Arial"/>
                <a:ea typeface="Arial"/>
                <a:cs typeface="Arial"/>
                <a:sym typeface="Arial"/>
              </a:rPr>
              <a:t>Community Participation</a:t>
            </a:r>
            <a:endParaRPr/>
          </a:p>
          <a:p>
            <a:pPr marL="771525" lvl="2" indent="-235940" algn="l" rtl="0">
              <a:lnSpc>
                <a:spcPct val="95000"/>
              </a:lnSpc>
              <a:spcBef>
                <a:spcPts val="540"/>
              </a:spcBef>
              <a:spcAft>
                <a:spcPts val="0"/>
              </a:spcAft>
              <a:buClr>
                <a:srgbClr val="000000"/>
              </a:buClr>
              <a:buSzPct val="80000"/>
              <a:buFont typeface="Courier New"/>
              <a:buChar char="o"/>
            </a:pPr>
            <a:r>
              <a:rPr lang="en-US" sz="2790">
                <a:solidFill>
                  <a:srgbClr val="000000"/>
                </a:solidFill>
                <a:latin typeface="Arial"/>
                <a:ea typeface="Arial"/>
                <a:cs typeface="Arial"/>
                <a:sym typeface="Arial"/>
              </a:rPr>
              <a:t>Independent Living</a:t>
            </a:r>
            <a:endParaRPr/>
          </a:p>
          <a:p>
            <a:pPr marL="411480" lvl="1" indent="-281178" algn="l" rtl="0">
              <a:lnSpc>
                <a:spcPct val="95000"/>
              </a:lnSpc>
              <a:spcBef>
                <a:spcPts val="540"/>
              </a:spcBef>
              <a:spcAft>
                <a:spcPts val="0"/>
              </a:spcAft>
              <a:buClr>
                <a:srgbClr val="000000"/>
              </a:buClr>
              <a:buSzPct val="100000"/>
              <a:buFont typeface="Arial"/>
              <a:buChar char="•"/>
            </a:pPr>
            <a:r>
              <a:rPr lang="en-US" sz="2880">
                <a:solidFill>
                  <a:srgbClr val="000000"/>
                </a:solidFill>
                <a:latin typeface="Arial"/>
                <a:ea typeface="Arial"/>
                <a:cs typeface="Arial"/>
                <a:sym typeface="Arial"/>
              </a:rPr>
              <a:t>Courses of study</a:t>
            </a:r>
            <a:endParaRPr sz="2880"/>
          </a:p>
          <a:p>
            <a:pPr marL="411480" lvl="1" indent="-281178" algn="l" rtl="0">
              <a:lnSpc>
                <a:spcPct val="95000"/>
              </a:lnSpc>
              <a:spcBef>
                <a:spcPts val="540"/>
              </a:spcBef>
              <a:spcAft>
                <a:spcPts val="0"/>
              </a:spcAft>
              <a:buClr>
                <a:srgbClr val="000000"/>
              </a:buClr>
              <a:buSzPct val="100000"/>
              <a:buFont typeface="Arial"/>
              <a:buChar char="•"/>
            </a:pPr>
            <a:r>
              <a:rPr lang="en-US" sz="2880">
                <a:solidFill>
                  <a:srgbClr val="000000"/>
                </a:solidFill>
                <a:latin typeface="Arial"/>
                <a:ea typeface="Arial"/>
                <a:cs typeface="Arial"/>
                <a:sym typeface="Arial"/>
              </a:rPr>
              <a:t>Related strategies and/or activities</a:t>
            </a:r>
            <a:endParaRPr/>
          </a:p>
        </p:txBody>
      </p:sp>
      <p:pic>
        <p:nvPicPr>
          <p:cNvPr id="167" name="Google Shape;167;gc5fa32752f_1_9"/>
          <p:cNvPicPr preferRelativeResize="0"/>
          <p:nvPr/>
        </p:nvPicPr>
        <p:blipFill rotWithShape="1">
          <a:blip r:embed="rId3">
            <a:alphaModFix/>
          </a:blip>
          <a:srcRect/>
          <a:stretch/>
        </p:blipFill>
        <p:spPr>
          <a:xfrm>
            <a:off x="1485900" y="2400300"/>
            <a:ext cx="1608416" cy="16073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gc5fa32752f_1_16" descr="Statement of Transition Planning.png"/>
          <p:cNvPicPr preferRelativeResize="0">
            <a:picLocks noGrp="1"/>
          </p:cNvPicPr>
          <p:nvPr>
            <p:ph type="body" idx="1"/>
          </p:nvPr>
        </p:nvPicPr>
        <p:blipFill rotWithShape="1">
          <a:blip r:embed="rId3">
            <a:alphaModFix/>
          </a:blip>
          <a:srcRect/>
          <a:stretch/>
        </p:blipFill>
        <p:spPr>
          <a:xfrm>
            <a:off x="1143000" y="617220"/>
            <a:ext cx="6823800" cy="637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c5fa32752f_1_21"/>
          <p:cNvSpPr txBox="1">
            <a:spLocks noGrp="1"/>
          </p:cNvSpPr>
          <p:nvPr>
            <p:ph type="ctrTitle"/>
          </p:nvPr>
        </p:nvSpPr>
        <p:spPr>
          <a:xfrm>
            <a:off x="1687354" y="121445"/>
            <a:ext cx="5769300" cy="1053000"/>
          </a:xfrm>
          <a:prstGeom prst="rect">
            <a:avLst/>
          </a:prstGeom>
          <a:noFill/>
          <a:ln>
            <a:noFill/>
          </a:ln>
        </p:spPr>
        <p:txBody>
          <a:bodyPr spcFirstLastPara="1" wrap="square" lIns="0" tIns="0" rIns="0" bIns="0" anchor="ctr" anchorCtr="0">
            <a:normAutofit fontScale="90000"/>
          </a:bodyPr>
          <a:lstStyle/>
          <a:p>
            <a:pPr marL="0" lvl="0" indent="0" algn="ctr" rtl="0">
              <a:lnSpc>
                <a:spcPct val="95000"/>
              </a:lnSpc>
              <a:spcBef>
                <a:spcPts val="0"/>
              </a:spcBef>
              <a:spcAft>
                <a:spcPts val="0"/>
              </a:spcAft>
              <a:buSzPct val="151171"/>
              <a:buNone/>
            </a:pPr>
            <a:r>
              <a:rPr lang="en-US" sz="4410" b="1">
                <a:solidFill>
                  <a:srgbClr val="280070"/>
                </a:solidFill>
                <a:latin typeface="Arial"/>
                <a:ea typeface="Arial"/>
                <a:cs typeface="Arial"/>
                <a:sym typeface="Arial"/>
              </a:rPr>
              <a:t>Transition Planning: IEP</a:t>
            </a:r>
            <a:endParaRPr/>
          </a:p>
        </p:txBody>
      </p:sp>
      <p:sp>
        <p:nvSpPr>
          <p:cNvPr id="180" name="Google Shape;180;gc5fa32752f_1_21"/>
          <p:cNvSpPr txBox="1">
            <a:spLocks noGrp="1"/>
          </p:cNvSpPr>
          <p:nvPr>
            <p:ph type="subTitle" idx="1"/>
          </p:nvPr>
        </p:nvSpPr>
        <p:spPr>
          <a:xfrm>
            <a:off x="3954775" y="1394075"/>
            <a:ext cx="4376100" cy="5463900"/>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Clr>
                <a:srgbClr val="000000"/>
              </a:buClr>
              <a:buSzPts val="3150"/>
              <a:buFont typeface="Arial"/>
              <a:buNone/>
            </a:pPr>
            <a:r>
              <a:rPr lang="en-US" sz="3150">
                <a:solidFill>
                  <a:srgbClr val="000000"/>
                </a:solidFill>
                <a:latin typeface="Arial"/>
                <a:ea typeface="Arial"/>
                <a:cs typeface="Arial"/>
                <a:sym typeface="Arial"/>
              </a:rPr>
              <a:t>Activities/Strategies Related to Measurable Post Secondary Goals:</a:t>
            </a:r>
            <a:endParaRPr sz="3150"/>
          </a:p>
          <a:p>
            <a:pPr marL="822960" lvl="2" indent="-308610" algn="l" rtl="0">
              <a:lnSpc>
                <a:spcPct val="95000"/>
              </a:lnSpc>
              <a:spcBef>
                <a:spcPts val="540"/>
              </a:spcBef>
              <a:spcAft>
                <a:spcPts val="0"/>
              </a:spcAft>
              <a:buClr>
                <a:srgbClr val="000000"/>
              </a:buClr>
              <a:buSzPts val="2700"/>
              <a:buFont typeface="Arial"/>
              <a:buChar char="•"/>
            </a:pPr>
            <a:r>
              <a:rPr lang="en-US" sz="2700">
                <a:solidFill>
                  <a:srgbClr val="000000"/>
                </a:solidFill>
                <a:latin typeface="Arial"/>
                <a:ea typeface="Arial"/>
                <a:cs typeface="Arial"/>
                <a:sym typeface="Arial"/>
              </a:rPr>
              <a:t>Instruction</a:t>
            </a:r>
            <a:endParaRPr sz="2700"/>
          </a:p>
          <a:p>
            <a:pPr marL="822960" lvl="2" indent="-308610" algn="l" rtl="0">
              <a:lnSpc>
                <a:spcPct val="95000"/>
              </a:lnSpc>
              <a:spcBef>
                <a:spcPts val="540"/>
              </a:spcBef>
              <a:spcAft>
                <a:spcPts val="0"/>
              </a:spcAft>
              <a:buClr>
                <a:srgbClr val="000000"/>
              </a:buClr>
              <a:buSzPts val="2700"/>
              <a:buFont typeface="Arial"/>
              <a:buChar char="•"/>
            </a:pPr>
            <a:r>
              <a:rPr lang="en-US" sz="2700">
                <a:solidFill>
                  <a:srgbClr val="000000"/>
                </a:solidFill>
                <a:latin typeface="Arial"/>
                <a:ea typeface="Arial"/>
                <a:cs typeface="Arial"/>
                <a:sym typeface="Arial"/>
              </a:rPr>
              <a:t>Related Services</a:t>
            </a:r>
            <a:endParaRPr sz="2700"/>
          </a:p>
          <a:p>
            <a:pPr marL="822960" lvl="2" indent="-308610" algn="l" rtl="0">
              <a:lnSpc>
                <a:spcPct val="95000"/>
              </a:lnSpc>
              <a:spcBef>
                <a:spcPts val="540"/>
              </a:spcBef>
              <a:spcAft>
                <a:spcPts val="0"/>
              </a:spcAft>
              <a:buClr>
                <a:srgbClr val="000000"/>
              </a:buClr>
              <a:buSzPts val="2700"/>
              <a:buFont typeface="Arial"/>
              <a:buChar char="•"/>
            </a:pPr>
            <a:r>
              <a:rPr lang="en-US" sz="2700">
                <a:solidFill>
                  <a:srgbClr val="000000"/>
                </a:solidFill>
                <a:latin typeface="Arial"/>
                <a:ea typeface="Arial"/>
                <a:cs typeface="Arial"/>
                <a:sym typeface="Arial"/>
              </a:rPr>
              <a:t>Community Experiences</a:t>
            </a:r>
            <a:endParaRPr sz="2700"/>
          </a:p>
          <a:p>
            <a:pPr marL="822960" lvl="2" indent="-308610" algn="l" rtl="0">
              <a:lnSpc>
                <a:spcPct val="95000"/>
              </a:lnSpc>
              <a:spcBef>
                <a:spcPts val="540"/>
              </a:spcBef>
              <a:spcAft>
                <a:spcPts val="0"/>
              </a:spcAft>
              <a:buClr>
                <a:srgbClr val="000000"/>
              </a:buClr>
              <a:buSzPts val="2700"/>
              <a:buFont typeface="Arial"/>
              <a:buChar char="•"/>
            </a:pPr>
            <a:r>
              <a:rPr lang="en-US" sz="2700">
                <a:solidFill>
                  <a:srgbClr val="000000"/>
                </a:solidFill>
                <a:latin typeface="Arial"/>
                <a:ea typeface="Arial"/>
                <a:cs typeface="Arial"/>
                <a:sym typeface="Arial"/>
              </a:rPr>
              <a:t>Employment</a:t>
            </a:r>
            <a:endParaRPr sz="2700"/>
          </a:p>
          <a:p>
            <a:pPr marL="822960" lvl="2" indent="-308610" algn="l" rtl="0">
              <a:lnSpc>
                <a:spcPct val="95000"/>
              </a:lnSpc>
              <a:spcBef>
                <a:spcPts val="540"/>
              </a:spcBef>
              <a:spcAft>
                <a:spcPts val="0"/>
              </a:spcAft>
              <a:buClr>
                <a:srgbClr val="000000"/>
              </a:buClr>
              <a:buSzPts val="2700"/>
              <a:buFont typeface="Arial"/>
              <a:buChar char="•"/>
            </a:pPr>
            <a:r>
              <a:rPr lang="en-US" sz="2700">
                <a:solidFill>
                  <a:srgbClr val="000000"/>
                </a:solidFill>
                <a:latin typeface="Arial"/>
                <a:ea typeface="Arial"/>
                <a:cs typeface="Arial"/>
                <a:sym typeface="Arial"/>
              </a:rPr>
              <a:t>Adult Living</a:t>
            </a:r>
            <a:endParaRPr sz="2700"/>
          </a:p>
          <a:p>
            <a:pPr marL="822960" lvl="2" indent="-308610" algn="l" rtl="0">
              <a:lnSpc>
                <a:spcPct val="95000"/>
              </a:lnSpc>
              <a:spcBef>
                <a:spcPts val="540"/>
              </a:spcBef>
              <a:spcAft>
                <a:spcPts val="0"/>
              </a:spcAft>
              <a:buClr>
                <a:srgbClr val="000000"/>
              </a:buClr>
              <a:buSzPts val="2700"/>
              <a:buFont typeface="Arial"/>
              <a:buChar char="•"/>
            </a:pPr>
            <a:r>
              <a:rPr lang="en-US" sz="2700">
                <a:solidFill>
                  <a:srgbClr val="000000"/>
                </a:solidFill>
                <a:latin typeface="Arial"/>
                <a:ea typeface="Arial"/>
                <a:cs typeface="Arial"/>
                <a:sym typeface="Arial"/>
              </a:rPr>
              <a:t>Daily Living</a:t>
            </a:r>
            <a:endParaRPr sz="2700"/>
          </a:p>
          <a:p>
            <a:pPr marL="822960" lvl="2" indent="-308610" algn="l" rtl="0">
              <a:lnSpc>
                <a:spcPct val="95000"/>
              </a:lnSpc>
              <a:spcBef>
                <a:spcPts val="540"/>
              </a:spcBef>
              <a:spcAft>
                <a:spcPts val="0"/>
              </a:spcAft>
              <a:buClr>
                <a:srgbClr val="000000"/>
              </a:buClr>
              <a:buSzPts val="2700"/>
              <a:buFont typeface="Arial"/>
              <a:buChar char="•"/>
            </a:pPr>
            <a:r>
              <a:rPr lang="en-US" sz="2700">
                <a:solidFill>
                  <a:srgbClr val="000000"/>
                </a:solidFill>
                <a:latin typeface="Arial"/>
                <a:ea typeface="Arial"/>
                <a:cs typeface="Arial"/>
                <a:sym typeface="Arial"/>
              </a:rPr>
              <a:t>Functional Vocational Evaluation</a:t>
            </a:r>
            <a:endParaRPr/>
          </a:p>
        </p:txBody>
      </p:sp>
      <p:pic>
        <p:nvPicPr>
          <p:cNvPr id="181" name="Google Shape;181;gc5fa32752f_1_21"/>
          <p:cNvPicPr preferRelativeResize="0"/>
          <p:nvPr/>
        </p:nvPicPr>
        <p:blipFill rotWithShape="1">
          <a:blip r:embed="rId3">
            <a:alphaModFix/>
          </a:blip>
          <a:srcRect/>
          <a:stretch/>
        </p:blipFill>
        <p:spPr>
          <a:xfrm>
            <a:off x="1526620" y="2908935"/>
            <a:ext cx="2428161" cy="20874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c5fa32752f_1_28" descr="Statement_of_Transitin_Plannning_age_16.jpg"/>
          <p:cNvPicPr preferRelativeResize="0">
            <a:picLocks noGrp="1"/>
          </p:cNvPicPr>
          <p:nvPr>
            <p:ph type="body" idx="1"/>
          </p:nvPr>
        </p:nvPicPr>
        <p:blipFill rotWithShape="1">
          <a:blip r:embed="rId3">
            <a:alphaModFix/>
          </a:blip>
          <a:srcRect/>
          <a:stretch/>
        </p:blipFill>
        <p:spPr>
          <a:xfrm>
            <a:off x="714375" y="548640"/>
            <a:ext cx="7663800" cy="644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c5fa32752f_1_33" descr="Coordinated_Activities.jpg"/>
          <p:cNvPicPr preferRelativeResize="0">
            <a:picLocks noGrp="1"/>
          </p:cNvPicPr>
          <p:nvPr>
            <p:ph type="body" idx="1"/>
          </p:nvPr>
        </p:nvPicPr>
        <p:blipFill rotWithShape="1">
          <a:blip r:embed="rId3">
            <a:alphaModFix/>
          </a:blip>
          <a:srcRect l="-3751" r="-3751"/>
          <a:stretch/>
        </p:blipFill>
        <p:spPr>
          <a:xfrm>
            <a:off x="971550" y="617220"/>
            <a:ext cx="7575900" cy="644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c5fa32752f_1_38"/>
          <p:cNvSpPr txBox="1">
            <a:spLocks noGrp="1"/>
          </p:cNvSpPr>
          <p:nvPr>
            <p:ph type="ctrTitle"/>
          </p:nvPr>
        </p:nvSpPr>
        <p:spPr>
          <a:xfrm>
            <a:off x="1687354" y="274320"/>
            <a:ext cx="5769300" cy="1051500"/>
          </a:xfrm>
          <a:prstGeom prst="rect">
            <a:avLst/>
          </a:prstGeom>
          <a:noFill/>
          <a:ln>
            <a:noFill/>
          </a:ln>
        </p:spPr>
        <p:txBody>
          <a:bodyPr spcFirstLastPara="1" wrap="square" lIns="0" tIns="0" rIns="0" bIns="0" anchor="ctr" anchorCtr="0">
            <a:normAutofit fontScale="90000"/>
          </a:bodyPr>
          <a:lstStyle/>
          <a:p>
            <a:pPr marL="0" lvl="0" indent="0" algn="ctr" rtl="0">
              <a:lnSpc>
                <a:spcPct val="95000"/>
              </a:lnSpc>
              <a:spcBef>
                <a:spcPts val="0"/>
              </a:spcBef>
              <a:spcAft>
                <a:spcPts val="0"/>
              </a:spcAft>
              <a:buSzPct val="151171"/>
              <a:buNone/>
            </a:pPr>
            <a:r>
              <a:rPr lang="en-US" sz="4410" b="1">
                <a:solidFill>
                  <a:srgbClr val="280070"/>
                </a:solidFill>
                <a:latin typeface="Arial"/>
                <a:ea typeface="Arial"/>
                <a:cs typeface="Arial"/>
                <a:sym typeface="Arial"/>
              </a:rPr>
              <a:t>Transition Planning: Measurable Goals</a:t>
            </a:r>
            <a:endParaRPr/>
          </a:p>
        </p:txBody>
      </p:sp>
      <p:sp>
        <p:nvSpPr>
          <p:cNvPr id="200" name="Google Shape;200;gc5fa32752f_1_38"/>
          <p:cNvSpPr txBox="1">
            <a:spLocks noGrp="1"/>
          </p:cNvSpPr>
          <p:nvPr>
            <p:ph type="subTitle" idx="1"/>
          </p:nvPr>
        </p:nvSpPr>
        <p:spPr>
          <a:xfrm>
            <a:off x="4087649" y="2025975"/>
            <a:ext cx="4007100" cy="4329000"/>
          </a:xfrm>
          <a:prstGeom prst="rect">
            <a:avLst/>
          </a:prstGeom>
          <a:noFill/>
          <a:ln>
            <a:noFill/>
          </a:ln>
        </p:spPr>
        <p:txBody>
          <a:bodyPr spcFirstLastPara="1" wrap="square" lIns="0" tIns="0" rIns="0" bIns="0" anchor="t" anchorCtr="0">
            <a:normAutofit/>
          </a:bodyPr>
          <a:lstStyle/>
          <a:p>
            <a:pPr marL="411480" lvl="1" indent="-308610" algn="l" rtl="0">
              <a:lnSpc>
                <a:spcPct val="95000"/>
              </a:lnSpc>
              <a:spcBef>
                <a:spcPts val="0"/>
              </a:spcBef>
              <a:spcAft>
                <a:spcPts val="0"/>
              </a:spcAft>
              <a:buClr>
                <a:srgbClr val="000000"/>
              </a:buClr>
              <a:buSzPts val="3600"/>
              <a:buFont typeface="Arial"/>
              <a:buChar char="•"/>
            </a:pPr>
            <a:r>
              <a:rPr lang="en-US" sz="3600">
                <a:solidFill>
                  <a:srgbClr val="000000"/>
                </a:solidFill>
                <a:latin typeface="Arial"/>
                <a:ea typeface="Arial"/>
                <a:cs typeface="Arial"/>
                <a:sym typeface="Arial"/>
              </a:rPr>
              <a:t>Goals must be measurable to ensure the student is making progress towards achieving the goal by the end of the year</a:t>
            </a:r>
            <a:endParaRPr/>
          </a:p>
        </p:txBody>
      </p:sp>
      <p:pic>
        <p:nvPicPr>
          <p:cNvPr id="201" name="Google Shape;201;gc5fa32752f_1_38"/>
          <p:cNvPicPr preferRelativeResize="0"/>
          <p:nvPr/>
        </p:nvPicPr>
        <p:blipFill rotWithShape="1">
          <a:blip r:embed="rId3">
            <a:alphaModFix/>
          </a:blip>
          <a:srcRect/>
          <a:stretch/>
        </p:blipFill>
        <p:spPr>
          <a:xfrm>
            <a:off x="1657350" y="2361724"/>
            <a:ext cx="2343508" cy="29725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c5fa32752f_1_50" descr="Statement of linkages.jpg"/>
          <p:cNvPicPr preferRelativeResize="0">
            <a:picLocks noGrp="1"/>
          </p:cNvPicPr>
          <p:nvPr>
            <p:ph type="body" idx="1"/>
          </p:nvPr>
        </p:nvPicPr>
        <p:blipFill rotWithShape="1">
          <a:blip r:embed="rId3">
            <a:alphaModFix/>
          </a:blip>
          <a:srcRect t="-11006" b="-11017"/>
          <a:stretch/>
        </p:blipFill>
        <p:spPr>
          <a:xfrm>
            <a:off x="-211455" y="0"/>
            <a:ext cx="87696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c5fa32752f_1_55"/>
          <p:cNvSpPr txBox="1">
            <a:spLocks noGrp="1"/>
          </p:cNvSpPr>
          <p:nvPr>
            <p:ph type="ctrTitle"/>
          </p:nvPr>
        </p:nvSpPr>
        <p:spPr>
          <a:xfrm>
            <a:off x="1687354" y="654368"/>
            <a:ext cx="5769300" cy="1053000"/>
          </a:xfrm>
          <a:prstGeom prst="rect">
            <a:avLst/>
          </a:prstGeom>
          <a:noFill/>
          <a:ln>
            <a:noFill/>
          </a:ln>
        </p:spPr>
        <p:txBody>
          <a:bodyPr spcFirstLastPara="1" wrap="square" lIns="0" tIns="0" rIns="0" bIns="0" anchor="ctr" anchorCtr="0">
            <a:normAutofit/>
          </a:bodyPr>
          <a:lstStyle/>
          <a:p>
            <a:pPr marL="0" lvl="0" indent="0" algn="ctr" rtl="0">
              <a:lnSpc>
                <a:spcPct val="95000"/>
              </a:lnSpc>
              <a:spcBef>
                <a:spcPts val="0"/>
              </a:spcBef>
              <a:spcAft>
                <a:spcPts val="0"/>
              </a:spcAft>
              <a:buSzPts val="6000"/>
              <a:buNone/>
            </a:pPr>
            <a:r>
              <a:rPr lang="en-US" sz="4410" b="1">
                <a:solidFill>
                  <a:srgbClr val="280070"/>
                </a:solidFill>
                <a:latin typeface="Arial"/>
                <a:ea typeface="Arial"/>
                <a:cs typeface="Arial"/>
                <a:sym typeface="Arial"/>
              </a:rPr>
              <a:t>Age of Majority</a:t>
            </a:r>
            <a:endParaRPr/>
          </a:p>
        </p:txBody>
      </p:sp>
      <p:sp>
        <p:nvSpPr>
          <p:cNvPr id="214" name="Google Shape;214;gc5fa32752f_1_55"/>
          <p:cNvSpPr txBox="1">
            <a:spLocks noGrp="1"/>
          </p:cNvSpPr>
          <p:nvPr>
            <p:ph type="subTitle" idx="1"/>
          </p:nvPr>
        </p:nvSpPr>
        <p:spPr>
          <a:xfrm>
            <a:off x="4658801" y="2103125"/>
            <a:ext cx="3582000" cy="4023300"/>
          </a:xfrm>
          <a:prstGeom prst="rect">
            <a:avLst/>
          </a:prstGeom>
          <a:noFill/>
          <a:ln>
            <a:noFill/>
          </a:ln>
        </p:spPr>
        <p:txBody>
          <a:bodyPr spcFirstLastPara="1" wrap="square" lIns="0" tIns="0" rIns="0" bIns="0" anchor="t" anchorCtr="0">
            <a:normAutofit lnSpcReduction="20000"/>
          </a:bodyPr>
          <a:lstStyle/>
          <a:p>
            <a:pPr marL="411480" lvl="1" indent="-308610" algn="l" rtl="0">
              <a:lnSpc>
                <a:spcPct val="95000"/>
              </a:lnSpc>
              <a:spcBef>
                <a:spcPts val="0"/>
              </a:spcBef>
              <a:spcAft>
                <a:spcPts val="0"/>
              </a:spcAft>
              <a:buClr>
                <a:srgbClr val="000000"/>
              </a:buClr>
              <a:buSzPts val="3240"/>
              <a:buFont typeface="Arial"/>
              <a:buChar char="•"/>
            </a:pPr>
            <a:r>
              <a:rPr lang="en-US" sz="3240">
                <a:solidFill>
                  <a:srgbClr val="000000"/>
                </a:solidFill>
                <a:latin typeface="Arial"/>
                <a:ea typeface="Arial"/>
                <a:cs typeface="Arial"/>
                <a:sym typeface="Arial"/>
              </a:rPr>
              <a:t>District required to notify parents at least 3 years prior</a:t>
            </a:r>
            <a:endParaRPr/>
          </a:p>
          <a:p>
            <a:pPr marL="0" lvl="0" indent="0" algn="l" rtl="0">
              <a:lnSpc>
                <a:spcPct val="95000"/>
              </a:lnSpc>
              <a:spcBef>
                <a:spcPts val="0"/>
              </a:spcBef>
              <a:spcAft>
                <a:spcPts val="0"/>
              </a:spcAft>
              <a:buClr>
                <a:schemeClr val="dk1"/>
              </a:buClr>
              <a:buSzPts val="3240"/>
              <a:buFont typeface="Times New Roman"/>
              <a:buNone/>
            </a:pPr>
            <a:endParaRPr sz="3240">
              <a:solidFill>
                <a:srgbClr val="000000"/>
              </a:solidFill>
              <a:latin typeface="Arial"/>
              <a:ea typeface="Arial"/>
              <a:cs typeface="Arial"/>
              <a:sym typeface="Arial"/>
            </a:endParaRPr>
          </a:p>
          <a:p>
            <a:pPr marL="411480" lvl="1" indent="-308610" algn="l" rtl="0">
              <a:lnSpc>
                <a:spcPct val="95000"/>
              </a:lnSpc>
              <a:spcBef>
                <a:spcPts val="0"/>
              </a:spcBef>
              <a:spcAft>
                <a:spcPts val="0"/>
              </a:spcAft>
              <a:buClr>
                <a:srgbClr val="000000"/>
              </a:buClr>
              <a:buSzPts val="3240"/>
              <a:buFont typeface="Arial"/>
              <a:buChar char="•"/>
            </a:pPr>
            <a:r>
              <a:rPr lang="en-US" sz="3240">
                <a:solidFill>
                  <a:srgbClr val="000000"/>
                </a:solidFill>
                <a:latin typeface="Arial"/>
                <a:ea typeface="Arial"/>
                <a:cs typeface="Arial"/>
                <a:sym typeface="Arial"/>
              </a:rPr>
              <a:t>Student becomes decision maker regardless of ability</a:t>
            </a:r>
            <a:endParaRPr/>
          </a:p>
        </p:txBody>
      </p:sp>
      <p:pic>
        <p:nvPicPr>
          <p:cNvPr id="215" name="Google Shape;215;gc5fa32752f_1_55"/>
          <p:cNvPicPr preferRelativeResize="0"/>
          <p:nvPr/>
        </p:nvPicPr>
        <p:blipFill rotWithShape="1">
          <a:blip r:embed="rId3">
            <a:alphaModFix/>
          </a:blip>
          <a:srcRect/>
          <a:stretch/>
        </p:blipFill>
        <p:spPr>
          <a:xfrm>
            <a:off x="1143000" y="1561624"/>
            <a:ext cx="4200525" cy="31225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gc5fa32752f_1_62" descr="Age of Majority.png"/>
          <p:cNvPicPr preferRelativeResize="0">
            <a:picLocks noGrp="1"/>
          </p:cNvPicPr>
          <p:nvPr>
            <p:ph type="body" idx="1"/>
          </p:nvPr>
        </p:nvPicPr>
        <p:blipFill rotWithShape="1">
          <a:blip r:embed="rId3">
            <a:alphaModFix/>
          </a:blip>
          <a:srcRect l="-5236" r="-5236"/>
          <a:stretch/>
        </p:blipFill>
        <p:spPr>
          <a:xfrm>
            <a:off x="950119" y="548640"/>
            <a:ext cx="7273800" cy="5829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c5fa32752f_1_67"/>
          <p:cNvSpPr txBox="1">
            <a:spLocks noGrp="1"/>
          </p:cNvSpPr>
          <p:nvPr>
            <p:ph type="ctrTitle"/>
          </p:nvPr>
        </p:nvSpPr>
        <p:spPr>
          <a:xfrm>
            <a:off x="1687354" y="654368"/>
            <a:ext cx="5769300" cy="1053000"/>
          </a:xfrm>
          <a:prstGeom prst="rect">
            <a:avLst/>
          </a:prstGeom>
          <a:noFill/>
          <a:ln>
            <a:noFill/>
          </a:ln>
        </p:spPr>
        <p:txBody>
          <a:bodyPr spcFirstLastPara="1" wrap="square" lIns="0" tIns="0" rIns="0" bIns="0" anchor="ctr" anchorCtr="0">
            <a:normAutofit/>
          </a:bodyPr>
          <a:lstStyle/>
          <a:p>
            <a:pPr marL="0" lvl="0" indent="0" algn="ctr" rtl="0">
              <a:lnSpc>
                <a:spcPct val="95000"/>
              </a:lnSpc>
              <a:spcBef>
                <a:spcPts val="0"/>
              </a:spcBef>
              <a:spcAft>
                <a:spcPts val="0"/>
              </a:spcAft>
              <a:buSzPts val="6000"/>
              <a:buNone/>
            </a:pPr>
            <a:r>
              <a:rPr lang="en-US" sz="4410" b="1">
                <a:solidFill>
                  <a:srgbClr val="280070"/>
                </a:solidFill>
                <a:latin typeface="Arial"/>
                <a:ea typeface="Arial"/>
                <a:cs typeface="Arial"/>
                <a:sym typeface="Arial"/>
              </a:rPr>
              <a:t>Graduation</a:t>
            </a:r>
            <a:endParaRPr/>
          </a:p>
        </p:txBody>
      </p:sp>
      <p:sp>
        <p:nvSpPr>
          <p:cNvPr id="228" name="Google Shape;228;gc5fa32752f_1_67"/>
          <p:cNvSpPr txBox="1">
            <a:spLocks noGrp="1"/>
          </p:cNvSpPr>
          <p:nvPr>
            <p:ph type="subTitle" idx="1"/>
          </p:nvPr>
        </p:nvSpPr>
        <p:spPr>
          <a:xfrm>
            <a:off x="4280535" y="1920240"/>
            <a:ext cx="3583500" cy="4024800"/>
          </a:xfrm>
          <a:prstGeom prst="rect">
            <a:avLst/>
          </a:prstGeom>
          <a:noFill/>
          <a:ln>
            <a:noFill/>
          </a:ln>
        </p:spPr>
        <p:txBody>
          <a:bodyPr spcFirstLastPara="1" wrap="square" lIns="0" tIns="0" rIns="0" bIns="0" anchor="t" anchorCtr="0">
            <a:normAutofit fontScale="85000" lnSpcReduction="20000"/>
          </a:bodyPr>
          <a:lstStyle/>
          <a:p>
            <a:pPr marL="411480" lvl="1" indent="-277749" algn="l" rtl="0">
              <a:lnSpc>
                <a:spcPct val="95000"/>
              </a:lnSpc>
              <a:spcBef>
                <a:spcPts val="0"/>
              </a:spcBef>
              <a:spcAft>
                <a:spcPts val="0"/>
              </a:spcAft>
              <a:buClr>
                <a:srgbClr val="000000"/>
              </a:buClr>
              <a:buSzPct val="100000"/>
              <a:buFont typeface="Arial"/>
              <a:buChar char="•"/>
            </a:pPr>
            <a:r>
              <a:rPr lang="en-US" sz="3240">
                <a:solidFill>
                  <a:srgbClr val="000000"/>
                </a:solidFill>
                <a:latin typeface="Arial"/>
                <a:ea typeface="Arial"/>
                <a:cs typeface="Arial"/>
                <a:sym typeface="Arial"/>
              </a:rPr>
              <a:t>Signals the end of educational entitlement</a:t>
            </a:r>
            <a:endParaRPr/>
          </a:p>
          <a:p>
            <a:pPr marL="411480" lvl="1" indent="-277749" algn="l" rtl="0">
              <a:lnSpc>
                <a:spcPct val="95000"/>
              </a:lnSpc>
              <a:spcBef>
                <a:spcPts val="2160"/>
              </a:spcBef>
              <a:spcAft>
                <a:spcPts val="0"/>
              </a:spcAft>
              <a:buClr>
                <a:srgbClr val="000000"/>
              </a:buClr>
              <a:buSzPct val="100000"/>
              <a:buFont typeface="Arial"/>
              <a:buChar char="•"/>
            </a:pPr>
            <a:r>
              <a:rPr lang="en-US" sz="3240">
                <a:solidFill>
                  <a:srgbClr val="000000"/>
                </a:solidFill>
                <a:latin typeface="Arial"/>
                <a:ea typeface="Arial"/>
                <a:cs typeface="Arial"/>
                <a:sym typeface="Arial"/>
              </a:rPr>
              <a:t>Stay in school until academic and functional goals are met</a:t>
            </a:r>
            <a:endParaRPr/>
          </a:p>
          <a:p>
            <a:pPr marL="411480" lvl="1" indent="-277749" algn="l" rtl="0">
              <a:lnSpc>
                <a:spcPct val="95000"/>
              </a:lnSpc>
              <a:spcBef>
                <a:spcPts val="2160"/>
              </a:spcBef>
              <a:spcAft>
                <a:spcPts val="0"/>
              </a:spcAft>
              <a:buClr>
                <a:srgbClr val="000000"/>
              </a:buClr>
              <a:buSzPct val="100000"/>
              <a:buFont typeface="Arial"/>
              <a:buChar char="•"/>
            </a:pPr>
            <a:r>
              <a:rPr lang="en-US" sz="3240">
                <a:solidFill>
                  <a:srgbClr val="000000"/>
                </a:solidFill>
                <a:latin typeface="Arial"/>
                <a:ea typeface="Arial"/>
                <a:cs typeface="Arial"/>
                <a:sym typeface="Arial"/>
              </a:rPr>
              <a:t>Alicia’s Law</a:t>
            </a:r>
            <a:endParaRPr/>
          </a:p>
          <a:p>
            <a:pPr marL="411480" lvl="1" indent="-277749" algn="l" rtl="0">
              <a:lnSpc>
                <a:spcPct val="95000"/>
              </a:lnSpc>
              <a:spcBef>
                <a:spcPts val="2160"/>
              </a:spcBef>
              <a:spcAft>
                <a:spcPts val="0"/>
              </a:spcAft>
              <a:buClr>
                <a:srgbClr val="000000"/>
              </a:buClr>
              <a:buSzPct val="100000"/>
              <a:buFont typeface="Arial"/>
              <a:buChar char="•"/>
            </a:pPr>
            <a:r>
              <a:rPr lang="en-US" sz="3240">
                <a:solidFill>
                  <a:srgbClr val="000000"/>
                </a:solidFill>
                <a:latin typeface="Arial"/>
                <a:ea typeface="Arial"/>
                <a:cs typeface="Arial"/>
                <a:sym typeface="Arial"/>
              </a:rPr>
              <a:t>Summary of Performance (SOP)</a:t>
            </a:r>
            <a:endParaRPr/>
          </a:p>
        </p:txBody>
      </p:sp>
      <p:pic>
        <p:nvPicPr>
          <p:cNvPr id="229" name="Google Shape;229;gc5fa32752f_1_67"/>
          <p:cNvPicPr preferRelativeResize="0"/>
          <p:nvPr/>
        </p:nvPicPr>
        <p:blipFill rotWithShape="1">
          <a:blip r:embed="rId3">
            <a:alphaModFix/>
          </a:blip>
          <a:srcRect/>
          <a:stretch/>
        </p:blipFill>
        <p:spPr>
          <a:xfrm>
            <a:off x="1714143" y="2271713"/>
            <a:ext cx="2286714" cy="25653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1" y="-3919"/>
            <a:ext cx="6486800" cy="6861919"/>
          </a:xfrm>
          <a:prstGeom prst="rect">
            <a:avLst/>
          </a:prstGeom>
          <a:gradFill>
            <a:gsLst>
              <a:gs pos="0">
                <a:srgbClr val="4472C3">
                  <a:alpha val="81568"/>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01" name="Google Shape;101;p2"/>
          <p:cNvPicPr preferRelativeResize="0"/>
          <p:nvPr/>
        </p:nvPicPr>
        <p:blipFill rotWithShape="1">
          <a:blip r:embed="rId3">
            <a:alphaModFix/>
          </a:blip>
          <a:srcRect l="25043"/>
          <a:stretch/>
        </p:blipFill>
        <p:spPr>
          <a:xfrm flipH="1">
            <a:off x="-3" y="-3919"/>
            <a:ext cx="9144001" cy="6861919"/>
          </a:xfrm>
          <a:prstGeom prst="rect">
            <a:avLst/>
          </a:prstGeom>
          <a:noFill/>
          <a:ln>
            <a:noFill/>
          </a:ln>
        </p:spPr>
      </p:pic>
      <p:sp>
        <p:nvSpPr>
          <p:cNvPr id="102" name="Google Shape;102;p2"/>
          <p:cNvSpPr/>
          <p:nvPr/>
        </p:nvSpPr>
        <p:spPr>
          <a:xfrm>
            <a:off x="0" y="4151491"/>
            <a:ext cx="3243983" cy="2706509"/>
          </a:xfrm>
          <a:custGeom>
            <a:avLst/>
            <a:gdLst/>
            <a:ahLst/>
            <a:cxnLst/>
            <a:rect l="l" t="t" r="r" b="b"/>
            <a:pathLst>
              <a:path w="3242130" h="2704964" extrusionOk="0">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03" name="Google Shape;103;p2"/>
          <p:cNvSpPr/>
          <p:nvPr/>
        </p:nvSpPr>
        <p:spPr>
          <a:xfrm>
            <a:off x="3366777" y="2817257"/>
            <a:ext cx="2866978" cy="2866978"/>
          </a:xfrm>
          <a:prstGeom prst="ellipse">
            <a:avLst/>
          </a:pr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04" name="Google Shape;104;p2"/>
          <p:cNvSpPr/>
          <p:nvPr/>
        </p:nvSpPr>
        <p:spPr>
          <a:xfrm>
            <a:off x="0" y="-6963"/>
            <a:ext cx="4093259" cy="3467887"/>
          </a:xfrm>
          <a:custGeom>
            <a:avLst/>
            <a:gdLst/>
            <a:ahLst/>
            <a:cxnLst/>
            <a:rect l="l" t="t" r="r" b="b"/>
            <a:pathLst>
              <a:path w="4090921" h="3465906" extrusionOk="0">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05" name="Google Shape;105;p2"/>
          <p:cNvPicPr preferRelativeResize="0"/>
          <p:nvPr/>
        </p:nvPicPr>
        <p:blipFill rotWithShape="1">
          <a:blip r:embed="rId4">
            <a:alphaModFix/>
          </a:blip>
          <a:srcRect l="13091" r="7581" b="-3"/>
          <a:stretch/>
        </p:blipFill>
        <p:spPr>
          <a:xfrm>
            <a:off x="1" y="-9668"/>
            <a:ext cx="3945364" cy="3319992"/>
          </a:xfrm>
          <a:custGeom>
            <a:avLst/>
            <a:gdLst/>
            <a:ahLst/>
            <a:cxnLst/>
            <a:rect l="l" t="t" r="r" b="b"/>
            <a:pathLst>
              <a:path w="3943111" h="3318096" extrusionOk="0">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noFill/>
          <a:ln>
            <a:noFill/>
          </a:ln>
        </p:spPr>
      </p:pic>
      <p:sp>
        <p:nvSpPr>
          <p:cNvPr id="106" name="Google Shape;106;p2"/>
          <p:cNvSpPr txBox="1"/>
          <p:nvPr/>
        </p:nvSpPr>
        <p:spPr>
          <a:xfrm>
            <a:off x="4216053" y="11962"/>
            <a:ext cx="4927945" cy="6848029"/>
          </a:xfrm>
          <a:prstGeom prst="rect">
            <a:avLst/>
          </a:prstGeom>
          <a:solidFill>
            <a:srgbClr val="D8E2F3"/>
          </a:solidFill>
          <a:ln>
            <a:noFill/>
          </a:ln>
        </p:spPr>
        <p:txBody>
          <a:bodyPr spcFirstLastPara="1" wrap="square" lIns="274300"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Workshop Overview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As a result of this workshop you will: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Have a understanding of the Transition from School to Adult Life process.</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Learn ways to develop       self advocacy and self-determination skills</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Understand how to find information within the </a:t>
            </a:r>
            <a:r>
              <a:rPr lang="en-US" sz="2800" b="0" i="1" u="none" strike="noStrike" cap="none">
                <a:solidFill>
                  <a:schemeClr val="dk1"/>
                </a:solidFill>
                <a:latin typeface="Calibri"/>
                <a:ea typeface="Calibri"/>
                <a:cs typeface="Calibri"/>
                <a:sym typeface="Calibri"/>
              </a:rPr>
              <a:t>Family Guide to Transition Services.</a:t>
            </a:r>
            <a:endParaRPr sz="3200" b="0" i="0" u="none" strike="noStrike" cap="none">
              <a:solidFill>
                <a:schemeClr val="dk1"/>
              </a:solidFill>
              <a:latin typeface="Calibri"/>
              <a:ea typeface="Calibri"/>
              <a:cs typeface="Calibri"/>
              <a:sym typeface="Calibri"/>
            </a:endParaRPr>
          </a:p>
        </p:txBody>
      </p:sp>
      <p:pic>
        <p:nvPicPr>
          <p:cNvPr id="107" name="Google Shape;107;p2"/>
          <p:cNvPicPr preferRelativeResize="0"/>
          <p:nvPr/>
        </p:nvPicPr>
        <p:blipFill rotWithShape="1">
          <a:blip r:embed="rId5">
            <a:alphaModFix/>
          </a:blip>
          <a:srcRect/>
          <a:stretch/>
        </p:blipFill>
        <p:spPr>
          <a:xfrm>
            <a:off x="107923" y="4544625"/>
            <a:ext cx="2901865" cy="19202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c68bc57ad8_1_12"/>
          <p:cNvPicPr preferRelativeResize="0"/>
          <p:nvPr/>
        </p:nvPicPr>
        <p:blipFill rotWithShape="1">
          <a:blip r:embed="rId3">
            <a:alphaModFix/>
          </a:blip>
          <a:srcRect/>
          <a:stretch/>
        </p:blipFill>
        <p:spPr>
          <a:xfrm>
            <a:off x="1743075" y="1303020"/>
            <a:ext cx="1607344" cy="1608416"/>
          </a:xfrm>
          <a:prstGeom prst="rect">
            <a:avLst/>
          </a:prstGeom>
          <a:noFill/>
          <a:ln>
            <a:noFill/>
          </a:ln>
        </p:spPr>
      </p:pic>
      <p:pic>
        <p:nvPicPr>
          <p:cNvPr id="236" name="Google Shape;236;gc68bc57ad8_1_12"/>
          <p:cNvPicPr preferRelativeResize="0"/>
          <p:nvPr/>
        </p:nvPicPr>
        <p:blipFill rotWithShape="1">
          <a:blip r:embed="rId4">
            <a:alphaModFix/>
          </a:blip>
          <a:srcRect/>
          <a:stretch/>
        </p:blipFill>
        <p:spPr>
          <a:xfrm>
            <a:off x="3543300" y="3429000"/>
            <a:ext cx="2211705" cy="1236584"/>
          </a:xfrm>
          <a:prstGeom prst="rect">
            <a:avLst/>
          </a:prstGeom>
          <a:noFill/>
          <a:ln>
            <a:noFill/>
          </a:ln>
        </p:spPr>
      </p:pic>
      <p:sp>
        <p:nvSpPr>
          <p:cNvPr id="237" name="Google Shape;237;gc68bc57ad8_1_12"/>
          <p:cNvSpPr txBox="1">
            <a:spLocks noGrp="1"/>
          </p:cNvSpPr>
          <p:nvPr>
            <p:ph type="ctrTitle"/>
          </p:nvPr>
        </p:nvSpPr>
        <p:spPr>
          <a:xfrm>
            <a:off x="1687354" y="68580"/>
            <a:ext cx="5769300" cy="1053000"/>
          </a:xfrm>
          <a:prstGeom prst="rect">
            <a:avLst/>
          </a:prstGeom>
          <a:noFill/>
          <a:ln>
            <a:noFill/>
          </a:ln>
        </p:spPr>
        <p:txBody>
          <a:bodyPr spcFirstLastPara="1" wrap="square" lIns="0" tIns="0" rIns="0" bIns="0" anchor="ctr" anchorCtr="0">
            <a:normAutofit/>
          </a:bodyPr>
          <a:lstStyle/>
          <a:p>
            <a:pPr marL="0" lvl="0" indent="0" algn="ctr" rtl="0">
              <a:lnSpc>
                <a:spcPct val="95000"/>
              </a:lnSpc>
              <a:spcBef>
                <a:spcPts val="0"/>
              </a:spcBef>
              <a:spcAft>
                <a:spcPts val="0"/>
              </a:spcAft>
              <a:buSzPts val="6000"/>
              <a:buNone/>
            </a:pPr>
            <a:r>
              <a:rPr lang="en-US" sz="4410" b="1">
                <a:solidFill>
                  <a:srgbClr val="280070"/>
                </a:solidFill>
                <a:latin typeface="Arial"/>
                <a:ea typeface="Arial"/>
                <a:cs typeface="Arial"/>
                <a:sym typeface="Arial"/>
              </a:rPr>
              <a:t>Decisions, Decisions</a:t>
            </a:r>
            <a:endParaRPr/>
          </a:p>
        </p:txBody>
      </p:sp>
      <p:pic>
        <p:nvPicPr>
          <p:cNvPr id="238" name="Google Shape;238;gc68bc57ad8_1_12"/>
          <p:cNvPicPr preferRelativeResize="0"/>
          <p:nvPr/>
        </p:nvPicPr>
        <p:blipFill rotWithShape="1">
          <a:blip r:embed="rId5">
            <a:alphaModFix/>
          </a:blip>
          <a:srcRect/>
          <a:stretch/>
        </p:blipFill>
        <p:spPr>
          <a:xfrm>
            <a:off x="1537335" y="3223260"/>
            <a:ext cx="1893451" cy="1260158"/>
          </a:xfrm>
          <a:prstGeom prst="rect">
            <a:avLst/>
          </a:prstGeom>
          <a:noFill/>
          <a:ln>
            <a:noFill/>
          </a:ln>
        </p:spPr>
      </p:pic>
      <p:pic>
        <p:nvPicPr>
          <p:cNvPr id="239" name="Google Shape;239;gc68bc57ad8_1_12"/>
          <p:cNvPicPr preferRelativeResize="0"/>
          <p:nvPr/>
        </p:nvPicPr>
        <p:blipFill rotWithShape="1">
          <a:blip r:embed="rId6">
            <a:alphaModFix/>
          </a:blip>
          <a:srcRect/>
          <a:stretch/>
        </p:blipFill>
        <p:spPr>
          <a:xfrm>
            <a:off x="5497830" y="1508760"/>
            <a:ext cx="3128964" cy="1187292"/>
          </a:xfrm>
          <a:prstGeom prst="rect">
            <a:avLst/>
          </a:prstGeom>
          <a:noFill/>
          <a:ln>
            <a:noFill/>
          </a:ln>
        </p:spPr>
      </p:pic>
      <p:pic>
        <p:nvPicPr>
          <p:cNvPr id="240" name="Google Shape;240;gc68bc57ad8_1_12"/>
          <p:cNvPicPr preferRelativeResize="0"/>
          <p:nvPr/>
        </p:nvPicPr>
        <p:blipFill rotWithShape="1">
          <a:blip r:embed="rId7">
            <a:alphaModFix/>
          </a:blip>
          <a:srcRect/>
          <a:stretch/>
        </p:blipFill>
        <p:spPr>
          <a:xfrm>
            <a:off x="6115050" y="3017520"/>
            <a:ext cx="1645920" cy="1418749"/>
          </a:xfrm>
          <a:prstGeom prst="rect">
            <a:avLst/>
          </a:prstGeom>
          <a:noFill/>
          <a:ln>
            <a:noFill/>
          </a:ln>
        </p:spPr>
      </p:pic>
      <p:pic>
        <p:nvPicPr>
          <p:cNvPr id="241" name="Google Shape;241;gc68bc57ad8_1_12"/>
          <p:cNvPicPr preferRelativeResize="0"/>
          <p:nvPr/>
        </p:nvPicPr>
        <p:blipFill rotWithShape="1">
          <a:blip r:embed="rId8">
            <a:alphaModFix/>
          </a:blip>
          <a:srcRect/>
          <a:stretch/>
        </p:blipFill>
        <p:spPr>
          <a:xfrm>
            <a:off x="3749040" y="1234440"/>
            <a:ext cx="1543050" cy="1518404"/>
          </a:xfrm>
          <a:prstGeom prst="rect">
            <a:avLst/>
          </a:prstGeom>
          <a:noFill/>
          <a:ln>
            <a:noFill/>
          </a:ln>
        </p:spPr>
      </p:pic>
      <p:pic>
        <p:nvPicPr>
          <p:cNvPr id="242" name="Google Shape;242;gc68bc57ad8_1_12" descr="Screenshot 2014-02-17 10.57.44.png"/>
          <p:cNvPicPr preferRelativeResize="0"/>
          <p:nvPr/>
        </p:nvPicPr>
        <p:blipFill rotWithShape="1">
          <a:blip r:embed="rId9">
            <a:alphaModFix/>
          </a:blip>
          <a:srcRect/>
          <a:stretch/>
        </p:blipFill>
        <p:spPr>
          <a:xfrm>
            <a:off x="2908935" y="5257800"/>
            <a:ext cx="5092065" cy="1097280"/>
          </a:xfrm>
          <a:prstGeom prst="rect">
            <a:avLst/>
          </a:prstGeom>
          <a:noFill/>
          <a:ln>
            <a:noFill/>
          </a:ln>
        </p:spPr>
      </p:pic>
      <p:pic>
        <p:nvPicPr>
          <p:cNvPr id="243" name="Google Shape;243;gc68bc57ad8_1_12"/>
          <p:cNvPicPr preferRelativeResize="0"/>
          <p:nvPr/>
        </p:nvPicPr>
        <p:blipFill rotWithShape="1">
          <a:blip r:embed="rId10">
            <a:alphaModFix/>
          </a:blip>
          <a:srcRect/>
          <a:stretch/>
        </p:blipFill>
        <p:spPr>
          <a:xfrm>
            <a:off x="1383030" y="4937760"/>
            <a:ext cx="1600915" cy="160091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1"/>
          <p:cNvSpPr/>
          <p:nvPr/>
        </p:nvSpPr>
        <p:spPr>
          <a:xfrm>
            <a:off x="3531267" y="3509963"/>
            <a:ext cx="5319162" cy="2967839"/>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
          <p:cNvSpPr txBox="1"/>
          <p:nvPr/>
        </p:nvSpPr>
        <p:spPr>
          <a:xfrm>
            <a:off x="4027495" y="3770277"/>
            <a:ext cx="4670996" cy="151601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FFFFFF"/>
                </a:solidFill>
                <a:latin typeface="Calibri"/>
                <a:ea typeface="Calibri"/>
                <a:cs typeface="Calibri"/>
                <a:sym typeface="Calibri"/>
              </a:rPr>
              <a:t>Transition from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4400"/>
              <a:buFont typeface="Arial"/>
              <a:buNone/>
            </a:pPr>
            <a:r>
              <a:rPr lang="en-US" sz="4400" b="1" i="0" u="none" strike="noStrike" cap="none">
                <a:solidFill>
                  <a:srgbClr val="FFFFFF"/>
                </a:solidFill>
                <a:latin typeface="Calibri"/>
                <a:ea typeface="Calibri"/>
                <a:cs typeface="Calibri"/>
                <a:sym typeface="Calibri"/>
              </a:rPr>
              <a:t>School to Adult Life</a:t>
            </a:r>
            <a:endParaRPr sz="1400" b="0" i="0" u="none" strike="noStrike" cap="none">
              <a:solidFill>
                <a:srgbClr val="000000"/>
              </a:solidFill>
              <a:latin typeface="Arial"/>
              <a:ea typeface="Arial"/>
              <a:cs typeface="Arial"/>
              <a:sym typeface="Arial"/>
            </a:endParaRPr>
          </a:p>
        </p:txBody>
      </p:sp>
      <p:cxnSp>
        <p:nvCxnSpPr>
          <p:cNvPr id="250" name="Google Shape;250;p1"/>
          <p:cNvCxnSpPr/>
          <p:nvPr/>
        </p:nvCxnSpPr>
        <p:spPr>
          <a:xfrm>
            <a:off x="3853715" y="5443086"/>
            <a:ext cx="4800600" cy="0"/>
          </a:xfrm>
          <a:prstGeom prst="straightConnector1">
            <a:avLst/>
          </a:prstGeom>
          <a:noFill/>
          <a:ln w="22225" cap="flat" cmpd="sng">
            <a:solidFill>
              <a:srgbClr val="D9D9D9"/>
            </a:solidFill>
            <a:prstDash val="solid"/>
            <a:miter lim="800000"/>
            <a:headEnd type="none" w="sm" len="sm"/>
            <a:tailEnd type="none" w="sm" len="sm"/>
          </a:ln>
        </p:spPr>
      </p:cxnSp>
      <p:pic>
        <p:nvPicPr>
          <p:cNvPr id="251" name="Google Shape;251;p1"/>
          <p:cNvPicPr preferRelativeResize="0"/>
          <p:nvPr/>
        </p:nvPicPr>
        <p:blipFill rotWithShape="1">
          <a:blip r:embed="rId3">
            <a:alphaModFix/>
          </a:blip>
          <a:srcRect l="19319" r="16101" b="-2"/>
          <a:stretch/>
        </p:blipFill>
        <p:spPr>
          <a:xfrm>
            <a:off x="205549" y="323138"/>
            <a:ext cx="3631509" cy="6214534"/>
          </a:xfrm>
          <a:prstGeom prst="rect">
            <a:avLst/>
          </a:prstGeom>
          <a:noFill/>
          <a:ln>
            <a:noFill/>
          </a:ln>
        </p:spPr>
      </p:pic>
      <p:sp>
        <p:nvSpPr>
          <p:cNvPr id="252" name="Google Shape;252;p1"/>
          <p:cNvSpPr txBox="1"/>
          <p:nvPr/>
        </p:nvSpPr>
        <p:spPr>
          <a:xfrm>
            <a:off x="4099971" y="1690418"/>
            <a:ext cx="4487545"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A Family Guide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Transition Services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in New Jersey</a:t>
            </a:r>
            <a:endParaRPr sz="1400" b="0" i="0" u="none" strike="noStrike" cap="none">
              <a:solidFill>
                <a:srgbClr val="000000"/>
              </a:solidFill>
              <a:latin typeface="Arial"/>
              <a:ea typeface="Arial"/>
              <a:cs typeface="Arial"/>
              <a:sym typeface="Arial"/>
            </a:endParaRPr>
          </a:p>
        </p:txBody>
      </p:sp>
      <p:pic>
        <p:nvPicPr>
          <p:cNvPr id="253" name="Google Shape;253;p1"/>
          <p:cNvPicPr preferRelativeResize="0"/>
          <p:nvPr/>
        </p:nvPicPr>
        <p:blipFill rotWithShape="1">
          <a:blip r:embed="rId4">
            <a:alphaModFix/>
          </a:blip>
          <a:srcRect r="45116"/>
          <a:stretch/>
        </p:blipFill>
        <p:spPr>
          <a:xfrm>
            <a:off x="3853715" y="22729"/>
            <a:ext cx="5290285" cy="15989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cxnSp>
        <p:nvCxnSpPr>
          <p:cNvPr id="259" name="Google Shape;259;p3"/>
          <p:cNvCxnSpPr/>
          <p:nvPr/>
        </p:nvCxnSpPr>
        <p:spPr>
          <a:xfrm>
            <a:off x="4572000" y="477749"/>
            <a:ext cx="0" cy="3657600"/>
          </a:xfrm>
          <a:prstGeom prst="straightConnector1">
            <a:avLst/>
          </a:prstGeom>
          <a:noFill/>
          <a:ln w="101600" cap="flat" cmpd="dbl">
            <a:solidFill>
              <a:srgbClr val="595959"/>
            </a:solidFill>
            <a:prstDash val="solid"/>
            <a:miter lim="800000"/>
            <a:headEnd type="none" w="sm" len="sm"/>
            <a:tailEnd type="none" w="sm" len="sm"/>
          </a:ln>
        </p:spPr>
      </p:cxnSp>
      <p:sp>
        <p:nvSpPr>
          <p:cNvPr id="260" name="Google Shape;260;p3"/>
          <p:cNvSpPr/>
          <p:nvPr/>
        </p:nvSpPr>
        <p:spPr>
          <a:xfrm>
            <a:off x="283551" y="4633546"/>
            <a:ext cx="8579094" cy="1844256"/>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3"/>
          <p:cNvSpPr txBox="1"/>
          <p:nvPr/>
        </p:nvSpPr>
        <p:spPr>
          <a:xfrm>
            <a:off x="395653" y="4756638"/>
            <a:ext cx="8354891" cy="9304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ts val="4300"/>
              <a:buFont typeface="Arial"/>
              <a:buNone/>
            </a:pPr>
            <a:r>
              <a:rPr lang="en-US" sz="4300" b="0" i="0" u="none" strike="noStrike" cap="none">
                <a:solidFill>
                  <a:srgbClr val="FFFFFF"/>
                </a:solidFill>
                <a:latin typeface="Calibri"/>
                <a:ea typeface="Calibri"/>
                <a:cs typeface="Calibri"/>
                <a:sym typeface="Calibri"/>
              </a:rPr>
              <a:t>Transition from School to Adult Life</a:t>
            </a:r>
            <a:endParaRPr sz="1400" b="0" i="0" u="none" strike="noStrike" cap="none">
              <a:solidFill>
                <a:srgbClr val="000000"/>
              </a:solidFill>
              <a:latin typeface="Arial"/>
              <a:ea typeface="Arial"/>
              <a:cs typeface="Arial"/>
              <a:sym typeface="Arial"/>
            </a:endParaRPr>
          </a:p>
        </p:txBody>
      </p:sp>
      <p:pic>
        <p:nvPicPr>
          <p:cNvPr id="262" name="Google Shape;262;p3"/>
          <p:cNvPicPr preferRelativeResize="0"/>
          <p:nvPr/>
        </p:nvPicPr>
        <p:blipFill rotWithShape="1">
          <a:blip r:embed="rId3">
            <a:alphaModFix/>
          </a:blip>
          <a:srcRect/>
          <a:stretch/>
        </p:blipFill>
        <p:spPr>
          <a:xfrm>
            <a:off x="731917" y="307731"/>
            <a:ext cx="3108162" cy="3997637"/>
          </a:xfrm>
          <a:prstGeom prst="rect">
            <a:avLst/>
          </a:prstGeom>
          <a:noFill/>
          <a:ln>
            <a:noFill/>
          </a:ln>
        </p:spPr>
      </p:pic>
      <p:pic>
        <p:nvPicPr>
          <p:cNvPr id="263" name="Google Shape;263;p3"/>
          <p:cNvPicPr preferRelativeResize="0"/>
          <p:nvPr/>
        </p:nvPicPr>
        <p:blipFill rotWithShape="1">
          <a:blip r:embed="rId4">
            <a:alphaModFix/>
          </a:blip>
          <a:srcRect/>
          <a:stretch/>
        </p:blipFill>
        <p:spPr>
          <a:xfrm>
            <a:off x="5303920" y="307731"/>
            <a:ext cx="3108162" cy="3997637"/>
          </a:xfrm>
          <a:prstGeom prst="rect">
            <a:avLst/>
          </a:prstGeom>
          <a:noFill/>
          <a:ln>
            <a:noFill/>
          </a:ln>
        </p:spPr>
      </p:pic>
      <p:cxnSp>
        <p:nvCxnSpPr>
          <p:cNvPr id="264" name="Google Shape;264;p3"/>
          <p:cNvCxnSpPr/>
          <p:nvPr/>
        </p:nvCxnSpPr>
        <p:spPr>
          <a:xfrm>
            <a:off x="1657350" y="5738691"/>
            <a:ext cx="5829300" cy="0"/>
          </a:xfrm>
          <a:prstGeom prst="straightConnector1">
            <a:avLst/>
          </a:prstGeom>
          <a:noFill/>
          <a:ln w="22225" cap="flat" cmpd="sng">
            <a:solidFill>
              <a:srgbClr val="D9D9D9"/>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4"/>
          <p:cNvSpPr/>
          <p:nvPr/>
        </p:nvSpPr>
        <p:spPr>
          <a:xfrm>
            <a:off x="3531267" y="3509963"/>
            <a:ext cx="5319162" cy="2967839"/>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1" name="Google Shape;271;p4"/>
          <p:cNvCxnSpPr/>
          <p:nvPr/>
        </p:nvCxnSpPr>
        <p:spPr>
          <a:xfrm>
            <a:off x="3853715" y="5443086"/>
            <a:ext cx="4800600" cy="0"/>
          </a:xfrm>
          <a:prstGeom prst="straightConnector1">
            <a:avLst/>
          </a:prstGeom>
          <a:noFill/>
          <a:ln w="22225" cap="flat" cmpd="sng">
            <a:solidFill>
              <a:srgbClr val="D9D9D9"/>
            </a:solidFill>
            <a:prstDash val="solid"/>
            <a:miter lim="800000"/>
            <a:headEnd type="none" w="sm" len="sm"/>
            <a:tailEnd type="none" w="sm" len="sm"/>
          </a:ln>
        </p:spPr>
      </p:cxnSp>
      <p:pic>
        <p:nvPicPr>
          <p:cNvPr id="272" name="Google Shape;272;p4"/>
          <p:cNvPicPr preferRelativeResize="0"/>
          <p:nvPr/>
        </p:nvPicPr>
        <p:blipFill rotWithShape="1">
          <a:blip r:embed="rId3">
            <a:alphaModFix/>
          </a:blip>
          <a:srcRect/>
          <a:stretch/>
        </p:blipFill>
        <p:spPr>
          <a:xfrm>
            <a:off x="3483970" y="10036"/>
            <a:ext cx="5440680" cy="4209819"/>
          </a:xfrm>
          <a:prstGeom prst="rect">
            <a:avLst/>
          </a:prstGeom>
          <a:noFill/>
          <a:ln>
            <a:noFill/>
          </a:ln>
        </p:spPr>
      </p:pic>
      <p:sp>
        <p:nvSpPr>
          <p:cNvPr id="273" name="Google Shape;273;p4"/>
          <p:cNvSpPr txBox="1"/>
          <p:nvPr/>
        </p:nvSpPr>
        <p:spPr>
          <a:xfrm>
            <a:off x="86265" y="113553"/>
            <a:ext cx="3432211" cy="65248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Prior to Transition </a:t>
            </a:r>
            <a:r>
              <a:rPr lang="en-US" sz="2800" b="1" i="0" u="none" strike="noStrike" cap="none">
                <a:solidFill>
                  <a:schemeClr val="dk1"/>
                </a:solidFill>
                <a:latin typeface="Calibri"/>
                <a:ea typeface="Calibri"/>
                <a:cs typeface="Calibri"/>
                <a:sym typeface="Calibri"/>
              </a:rPr>
              <a:t>(Birth–12 years old)</a:t>
            </a:r>
            <a:endParaRPr sz="2800" b="0" i="0" u="none" strike="noStrike" cap="none">
              <a:solidFill>
                <a:schemeClr val="dk1"/>
              </a:solidFill>
              <a:latin typeface="Calibri"/>
              <a:ea typeface="Calibri"/>
              <a:cs typeface="Calibri"/>
              <a:sym typeface="Calibri"/>
            </a:endParaRPr>
          </a:p>
          <a:p>
            <a:pPr marL="214313" marR="0" lvl="0" indent="-125413"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214313" marR="0" lvl="0" indent="-214313"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Envision your child in the future as an adult.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214313" marR="0" lvl="0" indent="-214313"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Have conversations with your child about what they want for themselves.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214313" marR="0" lvl="0" indent="-214313"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Consider what skills your child needs to develop to become more independent.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214313" marR="0" lvl="0" indent="-214313"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Give your child responsibilities/chores as often as possible at home – create opportunities for success.</a:t>
            </a:r>
            <a:endParaRPr sz="1400" b="0" i="0" u="none" strike="noStrike" cap="none">
              <a:solidFill>
                <a:srgbClr val="000000"/>
              </a:solidFill>
              <a:latin typeface="Arial"/>
              <a:ea typeface="Arial"/>
              <a:cs typeface="Arial"/>
              <a:sym typeface="Arial"/>
            </a:endParaRPr>
          </a:p>
        </p:txBody>
      </p:sp>
      <p:sp>
        <p:nvSpPr>
          <p:cNvPr id="274" name="Google Shape;274;p4"/>
          <p:cNvSpPr txBox="1"/>
          <p:nvPr/>
        </p:nvSpPr>
        <p:spPr>
          <a:xfrm>
            <a:off x="3704401" y="4716698"/>
            <a:ext cx="506472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Transition Timeline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Page 20 &amp; 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5"/>
          <p:cNvSpPr/>
          <p:nvPr/>
        </p:nvSpPr>
        <p:spPr>
          <a:xfrm>
            <a:off x="3531267" y="3509963"/>
            <a:ext cx="5319162" cy="2967839"/>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1" name="Google Shape;281;p5"/>
          <p:cNvCxnSpPr/>
          <p:nvPr/>
        </p:nvCxnSpPr>
        <p:spPr>
          <a:xfrm>
            <a:off x="3853715" y="5443086"/>
            <a:ext cx="4800600" cy="0"/>
          </a:xfrm>
          <a:prstGeom prst="straightConnector1">
            <a:avLst/>
          </a:prstGeom>
          <a:noFill/>
          <a:ln w="22225" cap="flat" cmpd="sng">
            <a:solidFill>
              <a:srgbClr val="D9D9D9"/>
            </a:solidFill>
            <a:prstDash val="solid"/>
            <a:miter lim="800000"/>
            <a:headEnd type="none" w="sm" len="sm"/>
            <a:tailEnd type="none" w="sm" len="sm"/>
          </a:ln>
        </p:spPr>
      </p:cxnSp>
      <p:sp>
        <p:nvSpPr>
          <p:cNvPr id="282" name="Google Shape;282;p5"/>
          <p:cNvSpPr txBox="1"/>
          <p:nvPr/>
        </p:nvSpPr>
        <p:spPr>
          <a:xfrm>
            <a:off x="63976" y="169591"/>
            <a:ext cx="3432211" cy="66633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Ages 13-14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Help your youth:</a:t>
            </a:r>
            <a:endParaRPr sz="1050" b="0" i="0" u="none" strike="noStrike" cap="none">
              <a:solidFill>
                <a:schemeClr val="dk1"/>
              </a:solidFill>
              <a:latin typeface="Calibri"/>
              <a:ea typeface="Calibri"/>
              <a:cs typeface="Calibri"/>
              <a:sym typeface="Calibri"/>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be able to explain their disability</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learn/practice informed decision making skills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learn to effectively communicate their interests, preferences, and needs.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identify personal learning style</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 request necessary accommodations in school and the workplace</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learn and practice personal health care</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consider options for future living arrangements including supports.</a:t>
            </a:r>
            <a:endParaRPr sz="1400" b="0" i="0" u="none" strike="noStrike" cap="none">
              <a:solidFill>
                <a:srgbClr val="000000"/>
              </a:solidFill>
              <a:latin typeface="Arial"/>
              <a:ea typeface="Arial"/>
              <a:cs typeface="Arial"/>
              <a:sym typeface="Arial"/>
            </a:endParaRPr>
          </a:p>
        </p:txBody>
      </p:sp>
      <p:sp>
        <p:nvSpPr>
          <p:cNvPr id="283" name="Google Shape;283;p5"/>
          <p:cNvSpPr txBox="1"/>
          <p:nvPr/>
        </p:nvSpPr>
        <p:spPr>
          <a:xfrm>
            <a:off x="3704401" y="4716698"/>
            <a:ext cx="506472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Transition Timeline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Page 20 &amp; 21</a:t>
            </a:r>
            <a:endParaRPr sz="1400" b="0" i="0" u="none" strike="noStrike" cap="none">
              <a:solidFill>
                <a:srgbClr val="000000"/>
              </a:solidFill>
              <a:latin typeface="Arial"/>
              <a:ea typeface="Arial"/>
              <a:cs typeface="Arial"/>
              <a:sym typeface="Arial"/>
            </a:endParaRPr>
          </a:p>
        </p:txBody>
      </p:sp>
      <p:pic>
        <p:nvPicPr>
          <p:cNvPr id="284" name="Google Shape;284;p5"/>
          <p:cNvPicPr preferRelativeResize="0"/>
          <p:nvPr/>
        </p:nvPicPr>
        <p:blipFill rotWithShape="1">
          <a:blip r:embed="rId3">
            <a:alphaModFix/>
          </a:blip>
          <a:srcRect/>
          <a:stretch/>
        </p:blipFill>
        <p:spPr>
          <a:xfrm>
            <a:off x="3496489" y="658510"/>
            <a:ext cx="5413248" cy="360226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6"/>
          <p:cNvSpPr/>
          <p:nvPr/>
        </p:nvSpPr>
        <p:spPr>
          <a:xfrm>
            <a:off x="3531267" y="3509963"/>
            <a:ext cx="5319162" cy="2967839"/>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91" name="Google Shape;291;p6"/>
          <p:cNvCxnSpPr/>
          <p:nvPr/>
        </p:nvCxnSpPr>
        <p:spPr>
          <a:xfrm>
            <a:off x="3853715" y="5443086"/>
            <a:ext cx="4800600" cy="0"/>
          </a:xfrm>
          <a:prstGeom prst="straightConnector1">
            <a:avLst/>
          </a:prstGeom>
          <a:noFill/>
          <a:ln w="22225" cap="flat" cmpd="sng">
            <a:solidFill>
              <a:srgbClr val="D9D9D9"/>
            </a:solidFill>
            <a:prstDash val="solid"/>
            <a:miter lim="800000"/>
            <a:headEnd type="none" w="sm" len="sm"/>
            <a:tailEnd type="none" w="sm" len="sm"/>
          </a:ln>
        </p:spPr>
      </p:cxnSp>
      <p:sp>
        <p:nvSpPr>
          <p:cNvPr id="292" name="Google Shape;292;p6"/>
          <p:cNvSpPr txBox="1"/>
          <p:nvPr/>
        </p:nvSpPr>
        <p:spPr>
          <a:xfrm>
            <a:off x="29470" y="-5398"/>
            <a:ext cx="3432211" cy="704808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Ages 15-16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Help your youth:</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match career interests and skills with course work and community based learning</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gather information on postsecondary programs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make arrangements for college entrance exam accommodations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learn and practice appropriate interpersonal, communication, and social skills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practice independent living skills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identify healthcare providers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become informed about sexuality and family planning issues</a:t>
            </a:r>
            <a:endParaRPr sz="1400" b="0" i="0" u="none" strike="noStrike" cap="none">
              <a:solidFill>
                <a:srgbClr val="000000"/>
              </a:solidFill>
              <a:latin typeface="Arial"/>
              <a:ea typeface="Arial"/>
              <a:cs typeface="Arial"/>
              <a:sym typeface="Arial"/>
            </a:endParaRPr>
          </a:p>
        </p:txBody>
      </p:sp>
      <p:sp>
        <p:nvSpPr>
          <p:cNvPr id="293" name="Google Shape;293;p6"/>
          <p:cNvSpPr txBox="1"/>
          <p:nvPr/>
        </p:nvSpPr>
        <p:spPr>
          <a:xfrm>
            <a:off x="3704401" y="4716698"/>
            <a:ext cx="506472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Transition Timeline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Page 20 &amp; 21</a:t>
            </a:r>
            <a:endParaRPr sz="1400" b="0" i="0" u="none" strike="noStrike" cap="none">
              <a:solidFill>
                <a:srgbClr val="000000"/>
              </a:solidFill>
              <a:latin typeface="Arial"/>
              <a:ea typeface="Arial"/>
              <a:cs typeface="Arial"/>
              <a:sym typeface="Arial"/>
            </a:endParaRPr>
          </a:p>
        </p:txBody>
      </p:sp>
      <p:sp>
        <p:nvSpPr>
          <p:cNvPr id="294" name="Google Shape;294;p6"/>
          <p:cNvSpPr txBox="1"/>
          <p:nvPr/>
        </p:nvSpPr>
        <p:spPr>
          <a:xfrm>
            <a:off x="3461680" y="0"/>
            <a:ext cx="5682319" cy="435350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5" name="Google Shape;295;p6"/>
          <p:cNvPicPr preferRelativeResize="0"/>
          <p:nvPr/>
        </p:nvPicPr>
        <p:blipFill rotWithShape="1">
          <a:blip r:embed="rId3">
            <a:alphaModFix/>
          </a:blip>
          <a:srcRect/>
          <a:stretch/>
        </p:blipFill>
        <p:spPr>
          <a:xfrm>
            <a:off x="4018686" y="145981"/>
            <a:ext cx="4344324" cy="43891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7"/>
          <p:cNvSpPr/>
          <p:nvPr/>
        </p:nvSpPr>
        <p:spPr>
          <a:xfrm>
            <a:off x="3531267" y="3509963"/>
            <a:ext cx="5319162" cy="2967839"/>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2" name="Google Shape;302;p7"/>
          <p:cNvCxnSpPr/>
          <p:nvPr/>
        </p:nvCxnSpPr>
        <p:spPr>
          <a:xfrm>
            <a:off x="3853715" y="5443086"/>
            <a:ext cx="4800600" cy="0"/>
          </a:xfrm>
          <a:prstGeom prst="straightConnector1">
            <a:avLst/>
          </a:prstGeom>
          <a:noFill/>
          <a:ln w="22225" cap="flat" cmpd="sng">
            <a:solidFill>
              <a:srgbClr val="D9D9D9"/>
            </a:solidFill>
            <a:prstDash val="solid"/>
            <a:miter lim="800000"/>
            <a:headEnd type="none" w="sm" len="sm"/>
            <a:tailEnd type="none" w="sm" len="sm"/>
          </a:ln>
        </p:spPr>
      </p:cxnSp>
      <p:sp>
        <p:nvSpPr>
          <p:cNvPr id="303" name="Google Shape;303;p7"/>
          <p:cNvSpPr txBox="1"/>
          <p:nvPr/>
        </p:nvSpPr>
        <p:spPr>
          <a:xfrm>
            <a:off x="64262" y="610416"/>
            <a:ext cx="3432211" cy="585544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One Year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Before Leaving School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Help your youth:</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6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identify public transportation options and apply as needed</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9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identify and apply for appropriate postsecondary education options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9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determine health insurance coverage options</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9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assume responsibility for health care needs</a:t>
            </a:r>
            <a:endParaRPr sz="1400" b="0" i="0" u="none" strike="noStrike" cap="none">
              <a:solidFill>
                <a:srgbClr val="000000"/>
              </a:solidFill>
              <a:latin typeface="Arial"/>
              <a:ea typeface="Arial"/>
              <a:cs typeface="Arial"/>
              <a:sym typeface="Arial"/>
            </a:endParaRPr>
          </a:p>
        </p:txBody>
      </p:sp>
      <p:sp>
        <p:nvSpPr>
          <p:cNvPr id="304" name="Google Shape;304;p7"/>
          <p:cNvSpPr txBox="1"/>
          <p:nvPr/>
        </p:nvSpPr>
        <p:spPr>
          <a:xfrm>
            <a:off x="3704401" y="4716698"/>
            <a:ext cx="506472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Transition Timeline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Page 20 &amp; 21</a:t>
            </a:r>
            <a:endParaRPr sz="1400" b="0" i="0" u="none" strike="noStrike" cap="none">
              <a:solidFill>
                <a:srgbClr val="000000"/>
              </a:solidFill>
              <a:latin typeface="Arial"/>
              <a:ea typeface="Arial"/>
              <a:cs typeface="Arial"/>
              <a:sym typeface="Arial"/>
            </a:endParaRPr>
          </a:p>
        </p:txBody>
      </p:sp>
      <p:sp>
        <p:nvSpPr>
          <p:cNvPr id="305" name="Google Shape;305;p7"/>
          <p:cNvSpPr txBox="1"/>
          <p:nvPr/>
        </p:nvSpPr>
        <p:spPr>
          <a:xfrm>
            <a:off x="3461680" y="0"/>
            <a:ext cx="5682319" cy="435350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6" name="Google Shape;306;p7"/>
          <p:cNvPicPr preferRelativeResize="0"/>
          <p:nvPr/>
        </p:nvPicPr>
        <p:blipFill rotWithShape="1">
          <a:blip r:embed="rId3">
            <a:alphaModFix/>
          </a:blip>
          <a:srcRect/>
          <a:stretch/>
        </p:blipFill>
        <p:spPr>
          <a:xfrm>
            <a:off x="6524866" y="274516"/>
            <a:ext cx="2527184" cy="2011680"/>
          </a:xfrm>
          <a:prstGeom prst="rect">
            <a:avLst/>
          </a:prstGeom>
          <a:noFill/>
          <a:ln>
            <a:noFill/>
          </a:ln>
        </p:spPr>
      </p:pic>
      <p:pic>
        <p:nvPicPr>
          <p:cNvPr id="307" name="Google Shape;307;p7"/>
          <p:cNvPicPr preferRelativeResize="0"/>
          <p:nvPr/>
        </p:nvPicPr>
        <p:blipFill rotWithShape="1">
          <a:blip r:embed="rId4">
            <a:alphaModFix/>
          </a:blip>
          <a:srcRect/>
          <a:stretch/>
        </p:blipFill>
        <p:spPr>
          <a:xfrm>
            <a:off x="4424444" y="2305600"/>
            <a:ext cx="4023360" cy="2011680"/>
          </a:xfrm>
          <a:prstGeom prst="rect">
            <a:avLst/>
          </a:prstGeom>
          <a:noFill/>
          <a:ln>
            <a:noFill/>
          </a:ln>
        </p:spPr>
      </p:pic>
      <p:pic>
        <p:nvPicPr>
          <p:cNvPr id="308" name="Google Shape;308;p7"/>
          <p:cNvPicPr preferRelativeResize="0"/>
          <p:nvPr/>
        </p:nvPicPr>
        <p:blipFill rotWithShape="1">
          <a:blip r:embed="rId5">
            <a:alphaModFix/>
          </a:blip>
          <a:srcRect/>
          <a:stretch/>
        </p:blipFill>
        <p:spPr>
          <a:xfrm>
            <a:off x="3842625" y="284218"/>
            <a:ext cx="2682240" cy="20116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p8"/>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5" name="Google Shape;315;p8"/>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6" name="Google Shape;316;p8"/>
          <p:cNvSpPr txBox="1"/>
          <p:nvPr/>
        </p:nvSpPr>
        <p:spPr>
          <a:xfrm>
            <a:off x="0" y="3823859"/>
            <a:ext cx="6766733" cy="279172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Why is transition important?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Calibri"/>
                <a:ea typeface="Calibri"/>
                <a:cs typeface="Calibri"/>
                <a:sym typeface="Calibri"/>
              </a:rPr>
              <a:t>	</a:t>
            </a:r>
            <a:r>
              <a:rPr lang="en-US" sz="2800" b="0" i="1" u="none" strike="noStrike" cap="none">
                <a:solidFill>
                  <a:srgbClr val="000000"/>
                </a:solidFill>
                <a:latin typeface="Calibri"/>
                <a:ea typeface="Calibri"/>
                <a:cs typeface="Calibri"/>
                <a:sym typeface="Calibri"/>
              </a:rPr>
              <a:t>It is the end of a system of 	entitlements, and 	the beginning of a 	system of eligibility</a:t>
            </a:r>
            <a:endParaRPr sz="2400" b="0" i="1"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17" name="Google Shape;317;p8"/>
          <p:cNvSpPr txBox="1"/>
          <p:nvPr/>
        </p:nvSpPr>
        <p:spPr>
          <a:xfrm>
            <a:off x="7012391" y="4857378"/>
            <a:ext cx="1850457"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Parent and Student Participation (pg. 12-15)</a:t>
            </a:r>
            <a:endParaRPr sz="1400" b="0" i="0" u="none" strike="noStrike" cap="none">
              <a:solidFill>
                <a:srgbClr val="000000"/>
              </a:solidFill>
              <a:latin typeface="Arial"/>
              <a:ea typeface="Arial"/>
              <a:cs typeface="Arial"/>
              <a:sym typeface="Arial"/>
            </a:endParaRPr>
          </a:p>
        </p:txBody>
      </p:sp>
      <p:pic>
        <p:nvPicPr>
          <p:cNvPr id="318" name="Google Shape;318;p8"/>
          <p:cNvPicPr preferRelativeResize="0"/>
          <p:nvPr/>
        </p:nvPicPr>
        <p:blipFill rotWithShape="1">
          <a:blip r:embed="rId3">
            <a:alphaModFix/>
          </a:blip>
          <a:srcRect/>
          <a:stretch/>
        </p:blipFill>
        <p:spPr>
          <a:xfrm>
            <a:off x="270871" y="242413"/>
            <a:ext cx="6741520" cy="39297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9"/>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5" name="Google Shape;325;p9"/>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6" name="Google Shape;326;p9"/>
          <p:cNvSpPr txBox="1"/>
          <p:nvPr/>
        </p:nvSpPr>
        <p:spPr>
          <a:xfrm>
            <a:off x="7123993" y="5529180"/>
            <a:ext cx="173885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Introduction (pg. 6 -7)</a:t>
            </a:r>
            <a:endParaRPr sz="1400" b="0" i="0" u="none" strike="noStrike" cap="none">
              <a:solidFill>
                <a:srgbClr val="000000"/>
              </a:solidFill>
              <a:latin typeface="Arial"/>
              <a:ea typeface="Arial"/>
              <a:cs typeface="Arial"/>
              <a:sym typeface="Arial"/>
            </a:endParaRPr>
          </a:p>
        </p:txBody>
      </p:sp>
      <p:pic>
        <p:nvPicPr>
          <p:cNvPr id="327" name="Google Shape;327;p9" descr="C:\Users\Toshiba Owner\AppData\Local\Microsoft\Windows\INetCache\IE\9IV4KXC6\transitions[1].jpg"/>
          <p:cNvPicPr preferRelativeResize="0"/>
          <p:nvPr/>
        </p:nvPicPr>
        <p:blipFill rotWithShape="1">
          <a:blip r:embed="rId3">
            <a:alphaModFix/>
          </a:blip>
          <a:srcRect/>
          <a:stretch/>
        </p:blipFill>
        <p:spPr>
          <a:xfrm>
            <a:off x="282980" y="23154"/>
            <a:ext cx="8621479" cy="4389120"/>
          </a:xfrm>
          <a:prstGeom prst="rect">
            <a:avLst/>
          </a:prstGeom>
          <a:noFill/>
          <a:ln>
            <a:noFill/>
          </a:ln>
        </p:spPr>
      </p:pic>
      <p:sp>
        <p:nvSpPr>
          <p:cNvPr id="328" name="Google Shape;328;p9"/>
          <p:cNvSpPr txBox="1"/>
          <p:nvPr/>
        </p:nvSpPr>
        <p:spPr>
          <a:xfrm>
            <a:off x="245659" y="3541635"/>
            <a:ext cx="6393966" cy="33547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What is transition?</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“a coordinated set of activities for a student designed within an outcome-oriented process, that promotes movement from school to post-school activities including postsecondary education, vocational training, integrated employment (including supported employment), continuing and adult education, adult services, independent living, or community participation.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10"/>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5" name="Google Shape;335;p10"/>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6" name="Google Shape;336;p10"/>
          <p:cNvSpPr txBox="1"/>
          <p:nvPr/>
        </p:nvSpPr>
        <p:spPr>
          <a:xfrm>
            <a:off x="7123993" y="5529180"/>
            <a:ext cx="173885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Introduction (pg. 6 -7)</a:t>
            </a:r>
            <a:endParaRPr sz="1400" b="0" i="0" u="none" strike="noStrike" cap="none">
              <a:solidFill>
                <a:srgbClr val="000000"/>
              </a:solidFill>
              <a:latin typeface="Arial"/>
              <a:ea typeface="Arial"/>
              <a:cs typeface="Arial"/>
              <a:sym typeface="Arial"/>
            </a:endParaRPr>
          </a:p>
        </p:txBody>
      </p:sp>
      <p:pic>
        <p:nvPicPr>
          <p:cNvPr id="337" name="Google Shape;337;p10" descr="C:\Users\Toshiba Owner\AppData\Local\Microsoft\Windows\INetCache\IE\9IV4KXC6\transitions[1].jpg"/>
          <p:cNvPicPr preferRelativeResize="0"/>
          <p:nvPr/>
        </p:nvPicPr>
        <p:blipFill rotWithShape="1">
          <a:blip r:embed="rId3">
            <a:alphaModFix/>
          </a:blip>
          <a:srcRect/>
          <a:stretch/>
        </p:blipFill>
        <p:spPr>
          <a:xfrm>
            <a:off x="282980" y="23154"/>
            <a:ext cx="8621479" cy="4389120"/>
          </a:xfrm>
          <a:prstGeom prst="rect">
            <a:avLst/>
          </a:prstGeom>
          <a:noFill/>
          <a:ln>
            <a:noFill/>
          </a:ln>
        </p:spPr>
      </p:pic>
      <p:sp>
        <p:nvSpPr>
          <p:cNvPr id="338" name="Google Shape;338;p10"/>
          <p:cNvSpPr txBox="1"/>
          <p:nvPr/>
        </p:nvSpPr>
        <p:spPr>
          <a:xfrm>
            <a:off x="245659" y="3887899"/>
            <a:ext cx="5909733" cy="280076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What are transition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Instruction, Related services, community experiences, employment and other post-school adult living objectives, activities of daily living and functional vocational assessment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c5fa32752f_0_0"/>
          <p:cNvSpPr txBox="1">
            <a:spLocks noGrp="1"/>
          </p:cNvSpPr>
          <p:nvPr>
            <p:ph type="title" idx="4294967295"/>
          </p:nvPr>
        </p:nvSpPr>
        <p:spPr>
          <a:xfrm>
            <a:off x="1687116" y="190500"/>
            <a:ext cx="5829300" cy="1143000"/>
          </a:xfrm>
          <a:prstGeom prst="rect">
            <a:avLst/>
          </a:prstGeom>
          <a:noFill/>
          <a:ln>
            <a:noFill/>
          </a:ln>
        </p:spPr>
        <p:txBody>
          <a:bodyPr spcFirstLastPara="1" wrap="square" lIns="92075" tIns="46025" rIns="92075" bIns="46025" anchor="ctr" anchorCtr="0">
            <a:normAutofit/>
          </a:bodyPr>
          <a:lstStyle/>
          <a:p>
            <a:pPr marL="0" lvl="0" indent="0" algn="ctr" rtl="0">
              <a:lnSpc>
                <a:spcPct val="90000"/>
              </a:lnSpc>
              <a:spcBef>
                <a:spcPts val="0"/>
              </a:spcBef>
              <a:spcAft>
                <a:spcPts val="0"/>
              </a:spcAft>
              <a:buSzPts val="4400"/>
              <a:buNone/>
            </a:pPr>
            <a:r>
              <a:rPr lang="en-US" sz="4800" b="1"/>
              <a:t>Basic Rights of IDEA</a:t>
            </a:r>
            <a:endParaRPr/>
          </a:p>
        </p:txBody>
      </p:sp>
      <p:sp>
        <p:nvSpPr>
          <p:cNvPr id="113" name="Google Shape;113;gc5fa32752f_0_0"/>
          <p:cNvSpPr txBox="1">
            <a:spLocks noGrp="1"/>
          </p:cNvSpPr>
          <p:nvPr>
            <p:ph type="body" idx="4294967295"/>
          </p:nvPr>
        </p:nvSpPr>
        <p:spPr>
          <a:xfrm>
            <a:off x="4857750" y="1733550"/>
            <a:ext cx="2857500" cy="4114800"/>
          </a:xfrm>
          <a:prstGeom prst="rect">
            <a:avLst/>
          </a:prstGeom>
          <a:noFill/>
          <a:ln>
            <a:noFill/>
          </a:ln>
        </p:spPr>
        <p:txBody>
          <a:bodyPr spcFirstLastPara="1" wrap="square" lIns="92075" tIns="46025" rIns="92075" bIns="46025" anchor="t" anchorCtr="0">
            <a:normAutofit fontScale="92500" lnSpcReduction="10000"/>
          </a:bodyPr>
          <a:lstStyle/>
          <a:p>
            <a:pPr marL="342900" lvl="0" indent="-329565" algn="l" rtl="0">
              <a:lnSpc>
                <a:spcPct val="90000"/>
              </a:lnSpc>
              <a:spcBef>
                <a:spcPts val="0"/>
              </a:spcBef>
              <a:spcAft>
                <a:spcPts val="0"/>
              </a:spcAft>
              <a:buClr>
                <a:srgbClr val="000000"/>
              </a:buClr>
              <a:buSzPct val="100000"/>
              <a:buFont typeface="Tahoma"/>
              <a:buChar char="•"/>
            </a:pPr>
            <a:r>
              <a:rPr lang="en-US" sz="2800">
                <a:solidFill>
                  <a:srgbClr val="000000"/>
                </a:solidFill>
              </a:rPr>
              <a:t>Provision of a free, appropriate public education (FAPE) in the least restrictive environment (LRE)</a:t>
            </a:r>
            <a:endParaRPr/>
          </a:p>
          <a:p>
            <a:pPr marL="342900" lvl="0" indent="-165100" algn="l" rtl="0">
              <a:lnSpc>
                <a:spcPct val="90000"/>
              </a:lnSpc>
              <a:spcBef>
                <a:spcPts val="560"/>
              </a:spcBef>
              <a:spcAft>
                <a:spcPts val="0"/>
              </a:spcAft>
              <a:buClr>
                <a:schemeClr val="dk1"/>
              </a:buClr>
              <a:buSzPct val="100000"/>
              <a:buFont typeface="Tahoma"/>
              <a:buNone/>
            </a:pPr>
            <a:endParaRPr sz="2800">
              <a:solidFill>
                <a:srgbClr val="000000"/>
              </a:solidFill>
            </a:endParaRPr>
          </a:p>
          <a:p>
            <a:pPr marL="342900" lvl="0" indent="-329565" algn="l" rtl="0">
              <a:lnSpc>
                <a:spcPct val="90000"/>
              </a:lnSpc>
              <a:spcBef>
                <a:spcPts val="560"/>
              </a:spcBef>
              <a:spcAft>
                <a:spcPts val="0"/>
              </a:spcAft>
              <a:buClr>
                <a:srgbClr val="000000"/>
              </a:buClr>
              <a:buSzPct val="100000"/>
              <a:buFont typeface="Tahoma"/>
              <a:buChar char="•"/>
            </a:pPr>
            <a:r>
              <a:rPr lang="en-US" sz="2800">
                <a:solidFill>
                  <a:srgbClr val="000000"/>
                </a:solidFill>
              </a:rPr>
              <a:t>Development of an individualized education program (IEP)</a:t>
            </a:r>
            <a:endParaRPr/>
          </a:p>
        </p:txBody>
      </p:sp>
      <p:pic>
        <p:nvPicPr>
          <p:cNvPr id="114" name="Google Shape;114;gc5fa32752f_0_0"/>
          <p:cNvPicPr preferRelativeResize="0"/>
          <p:nvPr/>
        </p:nvPicPr>
        <p:blipFill rotWithShape="1">
          <a:blip r:embed="rId3">
            <a:alphaModFix/>
          </a:blip>
          <a:srcRect/>
          <a:stretch/>
        </p:blipFill>
        <p:spPr>
          <a:xfrm>
            <a:off x="1687116" y="1981200"/>
            <a:ext cx="2827734" cy="21205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p11"/>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5" name="Google Shape;345;p11"/>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6" name="Google Shape;346;p11"/>
          <p:cNvSpPr txBox="1"/>
          <p:nvPr/>
        </p:nvSpPr>
        <p:spPr>
          <a:xfrm>
            <a:off x="7123993" y="5529180"/>
            <a:ext cx="173885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Introduction (pg. 6 -7)</a:t>
            </a:r>
            <a:endParaRPr sz="1400" b="0" i="0" u="none" strike="noStrike" cap="none">
              <a:solidFill>
                <a:srgbClr val="000000"/>
              </a:solidFill>
              <a:latin typeface="Arial"/>
              <a:ea typeface="Arial"/>
              <a:cs typeface="Arial"/>
              <a:sym typeface="Arial"/>
            </a:endParaRPr>
          </a:p>
        </p:txBody>
      </p:sp>
      <p:pic>
        <p:nvPicPr>
          <p:cNvPr id="347" name="Google Shape;347;p11" descr="C:\Users\Toshiba Owner\AppData\Local\Microsoft\Windows\INetCache\IE\9IV4KXC6\transitions[1].jpg"/>
          <p:cNvPicPr preferRelativeResize="0"/>
          <p:nvPr/>
        </p:nvPicPr>
        <p:blipFill rotWithShape="1">
          <a:blip r:embed="rId3">
            <a:alphaModFix/>
          </a:blip>
          <a:srcRect/>
          <a:stretch/>
        </p:blipFill>
        <p:spPr>
          <a:xfrm>
            <a:off x="282980" y="23154"/>
            <a:ext cx="8621479" cy="4389120"/>
          </a:xfrm>
          <a:prstGeom prst="rect">
            <a:avLst/>
          </a:prstGeom>
          <a:noFill/>
          <a:ln>
            <a:noFill/>
          </a:ln>
        </p:spPr>
      </p:pic>
      <p:sp>
        <p:nvSpPr>
          <p:cNvPr id="348" name="Google Shape;348;p11"/>
          <p:cNvSpPr txBox="1"/>
          <p:nvPr/>
        </p:nvSpPr>
        <p:spPr>
          <a:xfrm>
            <a:off x="245659" y="3664745"/>
            <a:ext cx="6766733" cy="31700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Who is eligible for transition services?</a:t>
            </a:r>
            <a:endParaRPr sz="14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All students with disabilities are eligible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Once a student accepts a diploma, the right to special education and related services ends.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A student with a disability can participate in the graduation ceremonies with peers, without accepting a diploma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12"/>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5" name="Google Shape;355;p12"/>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56" name="Google Shape;356;p12"/>
          <p:cNvPicPr preferRelativeResize="0"/>
          <p:nvPr/>
        </p:nvPicPr>
        <p:blipFill rotWithShape="1">
          <a:blip r:embed="rId3">
            <a:alphaModFix/>
          </a:blip>
          <a:srcRect t="6396"/>
          <a:stretch/>
        </p:blipFill>
        <p:spPr>
          <a:xfrm>
            <a:off x="245657" y="321732"/>
            <a:ext cx="6766734" cy="3640347"/>
          </a:xfrm>
          <a:prstGeom prst="rect">
            <a:avLst/>
          </a:prstGeom>
          <a:noFill/>
          <a:ln>
            <a:noFill/>
          </a:ln>
        </p:spPr>
      </p:pic>
      <p:sp>
        <p:nvSpPr>
          <p:cNvPr id="357" name="Google Shape;357;p12"/>
          <p:cNvSpPr txBox="1"/>
          <p:nvPr/>
        </p:nvSpPr>
        <p:spPr>
          <a:xfrm>
            <a:off x="0" y="3850830"/>
            <a:ext cx="6766733" cy="310976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What is the parent’s role in transition planning?</a:t>
            </a:r>
            <a:endParaRPr sz="1400" b="0" i="0" u="none" strike="noStrike" cap="none">
              <a:solidFill>
                <a:srgbClr val="000000"/>
              </a:solidFill>
              <a:latin typeface="Arial"/>
              <a:ea typeface="Arial"/>
              <a:cs typeface="Arial"/>
              <a:sym typeface="Arial"/>
            </a:endParaRPr>
          </a:p>
          <a:p>
            <a:pPr marL="492125" marR="0" lvl="1" indent="-342900" algn="l" rtl="0">
              <a:lnSpc>
                <a:spcPct val="95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Teach skills</a:t>
            </a:r>
            <a:endParaRPr sz="2400" b="0" i="0" u="none" strike="noStrike" cap="none">
              <a:solidFill>
                <a:schemeClr val="dk1"/>
              </a:solidFill>
              <a:latin typeface="Calibri"/>
              <a:ea typeface="Calibri"/>
              <a:cs typeface="Calibri"/>
              <a:sym typeface="Calibri"/>
            </a:endParaRPr>
          </a:p>
          <a:p>
            <a:pPr marL="492125" marR="0" lvl="1" indent="-342900" algn="l" rtl="0">
              <a:lnSpc>
                <a:spcPct val="95000"/>
              </a:lnSpc>
              <a:spcBef>
                <a:spcPts val="538"/>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Encourage </a:t>
            </a:r>
            <a:r>
              <a:rPr lang="en-US" sz="2400" b="1" i="0" u="none" strike="noStrike" cap="none">
                <a:solidFill>
                  <a:srgbClr val="000000"/>
                </a:solidFill>
                <a:latin typeface="Calibri"/>
                <a:ea typeface="Calibri"/>
                <a:cs typeface="Calibri"/>
                <a:sym typeface="Calibri"/>
              </a:rPr>
              <a:t>independence</a:t>
            </a:r>
            <a:endParaRPr sz="2400" b="1" i="0" u="none" strike="noStrike" cap="none">
              <a:solidFill>
                <a:schemeClr val="dk1"/>
              </a:solidFill>
              <a:latin typeface="Calibri"/>
              <a:ea typeface="Calibri"/>
              <a:cs typeface="Calibri"/>
              <a:sym typeface="Calibri"/>
            </a:endParaRPr>
          </a:p>
          <a:p>
            <a:pPr marL="492125" marR="0" lvl="1" indent="-342900" algn="l" rtl="0">
              <a:lnSpc>
                <a:spcPct val="95000"/>
              </a:lnSpc>
              <a:spcBef>
                <a:spcPts val="538"/>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Include student in goal setting and decisions for future</a:t>
            </a:r>
            <a:endParaRPr sz="2400" b="0" i="0" u="none" strike="noStrike" cap="none">
              <a:solidFill>
                <a:schemeClr val="dk1"/>
              </a:solidFill>
              <a:latin typeface="Calibri"/>
              <a:ea typeface="Calibri"/>
              <a:cs typeface="Calibri"/>
              <a:sym typeface="Calibri"/>
            </a:endParaRPr>
          </a:p>
          <a:p>
            <a:pPr marL="492125" marR="0" lvl="1" indent="-342900" algn="l" rtl="0">
              <a:lnSpc>
                <a:spcPct val="95000"/>
              </a:lnSpc>
              <a:spcBef>
                <a:spcPts val="538"/>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Support child’s decision making</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538"/>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58" name="Google Shape;358;p12"/>
          <p:cNvSpPr txBox="1"/>
          <p:nvPr/>
        </p:nvSpPr>
        <p:spPr>
          <a:xfrm>
            <a:off x="7012391" y="4857378"/>
            <a:ext cx="1850457"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Parent and Student Participation (pg. 12-15)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sp>
        <p:nvSpPr>
          <p:cNvPr id="364" name="Google Shape;364;p13"/>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5" name="Google Shape;365;p13"/>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66" name="Google Shape;366;p13"/>
          <p:cNvPicPr preferRelativeResize="0"/>
          <p:nvPr/>
        </p:nvPicPr>
        <p:blipFill rotWithShape="1">
          <a:blip r:embed="rId3">
            <a:alphaModFix/>
          </a:blip>
          <a:srcRect t="6396"/>
          <a:stretch/>
        </p:blipFill>
        <p:spPr>
          <a:xfrm>
            <a:off x="245657" y="321732"/>
            <a:ext cx="6766734" cy="3640347"/>
          </a:xfrm>
          <a:prstGeom prst="rect">
            <a:avLst/>
          </a:prstGeom>
          <a:noFill/>
          <a:ln>
            <a:noFill/>
          </a:ln>
        </p:spPr>
      </p:pic>
      <p:sp>
        <p:nvSpPr>
          <p:cNvPr id="367" name="Google Shape;367;p13"/>
          <p:cNvSpPr txBox="1"/>
          <p:nvPr/>
        </p:nvSpPr>
        <p:spPr>
          <a:xfrm>
            <a:off x="245658" y="3901601"/>
            <a:ext cx="6766733" cy="289739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What is the student’s role?</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Understand their disability</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Understand disclosure</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Use their voice</a:t>
            </a:r>
            <a:endParaRPr sz="1400" b="0" i="0" u="none" strike="noStrike" cap="none">
              <a:solidFill>
                <a:srgbClr val="000000"/>
              </a:solidFill>
              <a:latin typeface="Arial"/>
              <a:ea typeface="Arial"/>
              <a:cs typeface="Arial"/>
              <a:sym typeface="Arial"/>
            </a:endParaRPr>
          </a:p>
          <a:p>
            <a:pPr marL="342900" marR="0" lvl="0" indent="-190500" algn="l" rtl="0">
              <a:lnSpc>
                <a:spcPct val="15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
        <p:nvSpPr>
          <p:cNvPr id="368" name="Google Shape;368;p13"/>
          <p:cNvSpPr txBox="1"/>
          <p:nvPr/>
        </p:nvSpPr>
        <p:spPr>
          <a:xfrm>
            <a:off x="7012391" y="4857378"/>
            <a:ext cx="1850457"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Parent and Student Participation (pg. 12-15)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p14"/>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5" name="Google Shape;375;p14"/>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6" name="Google Shape;376;p14"/>
          <p:cNvSpPr txBox="1"/>
          <p:nvPr/>
        </p:nvSpPr>
        <p:spPr>
          <a:xfrm>
            <a:off x="7012391" y="5193278"/>
            <a:ext cx="185045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Building Self Advocates (pg. 14-15)</a:t>
            </a:r>
            <a:endParaRPr sz="1400" b="0" i="0" u="none" strike="noStrike" cap="none">
              <a:solidFill>
                <a:srgbClr val="000000"/>
              </a:solidFill>
              <a:latin typeface="Arial"/>
              <a:ea typeface="Arial"/>
              <a:cs typeface="Arial"/>
              <a:sym typeface="Arial"/>
            </a:endParaRPr>
          </a:p>
        </p:txBody>
      </p:sp>
      <p:pic>
        <p:nvPicPr>
          <p:cNvPr id="377" name="Google Shape;377;p14" descr="diverse-students.jpg"/>
          <p:cNvPicPr preferRelativeResize="0"/>
          <p:nvPr/>
        </p:nvPicPr>
        <p:blipFill rotWithShape="1">
          <a:blip r:embed="rId3">
            <a:alphaModFix/>
          </a:blip>
          <a:srcRect/>
          <a:stretch/>
        </p:blipFill>
        <p:spPr>
          <a:xfrm>
            <a:off x="150153" y="321732"/>
            <a:ext cx="6806437" cy="4526280"/>
          </a:xfrm>
          <a:prstGeom prst="rect">
            <a:avLst/>
          </a:prstGeom>
          <a:noFill/>
          <a:ln>
            <a:noFill/>
          </a:ln>
        </p:spPr>
      </p:pic>
      <p:sp>
        <p:nvSpPr>
          <p:cNvPr id="378" name="Google Shape;378;p14"/>
          <p:cNvSpPr txBox="1"/>
          <p:nvPr/>
        </p:nvSpPr>
        <p:spPr>
          <a:xfrm>
            <a:off x="110300" y="4281380"/>
            <a:ext cx="6846290" cy="273017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What is a self-advocate?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Students in transition should be invited to participate at all meetings regarding their education and future – student led IEPs!</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Goals to develop self determination and self advocacy skills can be included in transition IEP.</a:t>
            </a:r>
            <a:endParaRPr sz="9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Google Shape;384;p15"/>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5" name="Google Shape;385;p15"/>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6" name="Google Shape;386;p15"/>
          <p:cNvSpPr txBox="1"/>
          <p:nvPr/>
        </p:nvSpPr>
        <p:spPr>
          <a:xfrm>
            <a:off x="7012391" y="4876040"/>
            <a:ext cx="1850457"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Transition Planning in High School (pg. 16-21)</a:t>
            </a:r>
            <a:endParaRPr sz="1400" b="0" i="0" u="none" strike="noStrike" cap="none">
              <a:solidFill>
                <a:srgbClr val="000000"/>
              </a:solidFill>
              <a:latin typeface="Arial"/>
              <a:ea typeface="Arial"/>
              <a:cs typeface="Arial"/>
              <a:sym typeface="Arial"/>
            </a:endParaRPr>
          </a:p>
        </p:txBody>
      </p:sp>
      <p:pic>
        <p:nvPicPr>
          <p:cNvPr id="387" name="Google Shape;387;p15"/>
          <p:cNvPicPr preferRelativeResize="0"/>
          <p:nvPr/>
        </p:nvPicPr>
        <p:blipFill rotWithShape="1">
          <a:blip r:embed="rId3">
            <a:alphaModFix/>
          </a:blip>
          <a:srcRect/>
          <a:stretch/>
        </p:blipFill>
        <p:spPr>
          <a:xfrm>
            <a:off x="245658" y="321730"/>
            <a:ext cx="6766733" cy="4663440"/>
          </a:xfrm>
          <a:prstGeom prst="rect">
            <a:avLst/>
          </a:prstGeom>
          <a:noFill/>
          <a:ln>
            <a:noFill/>
          </a:ln>
        </p:spPr>
      </p:pic>
      <p:pic>
        <p:nvPicPr>
          <p:cNvPr id="388" name="Google Shape;388;p15"/>
          <p:cNvPicPr preferRelativeResize="0"/>
          <p:nvPr/>
        </p:nvPicPr>
        <p:blipFill rotWithShape="1">
          <a:blip r:embed="rId3">
            <a:alphaModFix/>
          </a:blip>
          <a:srcRect/>
          <a:stretch/>
        </p:blipFill>
        <p:spPr>
          <a:xfrm>
            <a:off x="245658" y="321732"/>
            <a:ext cx="6766733" cy="4663440"/>
          </a:xfrm>
          <a:prstGeom prst="rect">
            <a:avLst/>
          </a:prstGeom>
          <a:noFill/>
          <a:ln>
            <a:noFill/>
          </a:ln>
        </p:spPr>
      </p:pic>
      <p:pic>
        <p:nvPicPr>
          <p:cNvPr id="389" name="Google Shape;389;p15"/>
          <p:cNvPicPr preferRelativeResize="0"/>
          <p:nvPr/>
        </p:nvPicPr>
        <p:blipFill rotWithShape="1">
          <a:blip r:embed="rId3">
            <a:alphaModFix/>
          </a:blip>
          <a:srcRect/>
          <a:stretch/>
        </p:blipFill>
        <p:spPr>
          <a:xfrm>
            <a:off x="245658" y="321730"/>
            <a:ext cx="6766733" cy="4663440"/>
          </a:xfrm>
          <a:prstGeom prst="rect">
            <a:avLst/>
          </a:prstGeom>
          <a:noFill/>
          <a:ln>
            <a:noFill/>
          </a:ln>
        </p:spPr>
      </p:pic>
      <p:sp>
        <p:nvSpPr>
          <p:cNvPr id="390" name="Google Shape;390;p15"/>
          <p:cNvSpPr txBox="1"/>
          <p:nvPr/>
        </p:nvSpPr>
        <p:spPr>
          <a:xfrm>
            <a:off x="151503" y="4246082"/>
            <a:ext cx="7125343" cy="261610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How and when does transition planning begin?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T</a:t>
            </a:r>
            <a:r>
              <a:rPr lang="en-US" sz="2400" b="0" i="0" u="none" strike="noStrike" cap="none">
                <a:solidFill>
                  <a:schemeClr val="dk1"/>
                </a:solidFill>
                <a:latin typeface="Calibri"/>
                <a:ea typeface="Calibri"/>
                <a:cs typeface="Calibri"/>
                <a:sym typeface="Calibri"/>
              </a:rPr>
              <a:t>ransition begins at 14 with a </a:t>
            </a:r>
            <a:r>
              <a:rPr lang="en-US" sz="2400" b="0" i="0" u="none" strike="noStrike" cap="none">
                <a:solidFill>
                  <a:srgbClr val="000000"/>
                </a:solidFill>
                <a:latin typeface="Calibri"/>
                <a:ea typeface="Calibri"/>
                <a:cs typeface="Calibri"/>
                <a:sym typeface="Calibri"/>
              </a:rPr>
              <a:t>Statement of Transition Planning.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At 16 Transition Planning Statement of Transition Services</a:t>
            </a:r>
            <a:r>
              <a:rPr lang="en-US" sz="3200" b="0" i="0" u="none" strike="noStrike" cap="none">
                <a:solidFill>
                  <a:srgbClr val="000000"/>
                </a:solidFill>
                <a:latin typeface="Calibri"/>
                <a:ea typeface="Calibri"/>
                <a:cs typeface="Calibri"/>
                <a:sym typeface="Calibri"/>
              </a:rPr>
              <a:t> </a:t>
            </a:r>
            <a:r>
              <a:rPr lang="en-US" sz="2400" b="0" i="0" u="none" strike="noStrike" cap="none">
                <a:solidFill>
                  <a:srgbClr val="000000"/>
                </a:solidFill>
                <a:latin typeface="Calibri"/>
                <a:ea typeface="Calibri"/>
                <a:cs typeface="Calibri"/>
                <a:sym typeface="Calibri"/>
              </a:rPr>
              <a:t>(Coordinated Activities/Strategies)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16"/>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7" name="Google Shape;397;p16"/>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8" name="Google Shape;398;p16"/>
          <p:cNvSpPr txBox="1"/>
          <p:nvPr/>
        </p:nvSpPr>
        <p:spPr>
          <a:xfrm>
            <a:off x="7012391" y="4876040"/>
            <a:ext cx="1850457"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Transition Planning in High School (pg. 16-21)</a:t>
            </a:r>
            <a:endParaRPr sz="1400" b="0" i="0" u="none" strike="noStrike" cap="none">
              <a:solidFill>
                <a:srgbClr val="000000"/>
              </a:solidFill>
              <a:latin typeface="Arial"/>
              <a:ea typeface="Arial"/>
              <a:cs typeface="Arial"/>
              <a:sym typeface="Arial"/>
            </a:endParaRPr>
          </a:p>
        </p:txBody>
      </p:sp>
      <p:pic>
        <p:nvPicPr>
          <p:cNvPr id="399" name="Google Shape;399;p16"/>
          <p:cNvPicPr preferRelativeResize="0"/>
          <p:nvPr/>
        </p:nvPicPr>
        <p:blipFill rotWithShape="1">
          <a:blip r:embed="rId3">
            <a:alphaModFix/>
          </a:blip>
          <a:srcRect/>
          <a:stretch/>
        </p:blipFill>
        <p:spPr>
          <a:xfrm>
            <a:off x="245658" y="321730"/>
            <a:ext cx="6766733" cy="4663440"/>
          </a:xfrm>
          <a:prstGeom prst="rect">
            <a:avLst/>
          </a:prstGeom>
          <a:noFill/>
          <a:ln>
            <a:noFill/>
          </a:ln>
        </p:spPr>
      </p:pic>
      <p:sp>
        <p:nvSpPr>
          <p:cNvPr id="400" name="Google Shape;400;p16"/>
          <p:cNvSpPr txBox="1"/>
          <p:nvPr/>
        </p:nvSpPr>
        <p:spPr>
          <a:xfrm>
            <a:off x="245657" y="4474163"/>
            <a:ext cx="6766733" cy="206210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What should the transition planning include?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Arial"/>
                <a:ea typeface="Arial"/>
                <a:cs typeface="Arial"/>
                <a:sym typeface="Arial"/>
              </a:rPr>
              <a:t>Instruction</a:t>
            </a:r>
            <a:r>
              <a:rPr lang="en-US" sz="2400" b="0" i="0" u="none" strike="noStrike" cap="none">
                <a:solidFill>
                  <a:schemeClr val="dk1"/>
                </a:solidFill>
                <a:latin typeface="Calibri"/>
                <a:ea typeface="Calibri"/>
                <a:cs typeface="Calibri"/>
                <a:sym typeface="Calibri"/>
              </a:rPr>
              <a:t>, </a:t>
            </a:r>
            <a:r>
              <a:rPr lang="en-US" sz="2400" b="0" i="0" u="none" strike="noStrike" cap="none">
                <a:solidFill>
                  <a:srgbClr val="000000"/>
                </a:solidFill>
                <a:latin typeface="Arial"/>
                <a:ea typeface="Arial"/>
                <a:cs typeface="Arial"/>
                <a:sym typeface="Arial"/>
              </a:rPr>
              <a:t>Related Services, Community Experiences</a:t>
            </a:r>
            <a:r>
              <a:rPr lang="en-US" sz="2400" b="0" i="0" u="none" strike="noStrike" cap="none">
                <a:solidFill>
                  <a:schemeClr val="dk1"/>
                </a:solidFill>
                <a:latin typeface="Calibri"/>
                <a:ea typeface="Calibri"/>
                <a:cs typeface="Calibri"/>
                <a:sym typeface="Calibri"/>
              </a:rPr>
              <a:t>, </a:t>
            </a:r>
            <a:r>
              <a:rPr lang="en-US" sz="2400" b="0" i="0" u="none" strike="noStrike" cap="none">
                <a:solidFill>
                  <a:srgbClr val="000000"/>
                </a:solidFill>
                <a:latin typeface="Arial"/>
                <a:ea typeface="Arial"/>
                <a:cs typeface="Arial"/>
                <a:sym typeface="Arial"/>
              </a:rPr>
              <a:t>Employment</a:t>
            </a:r>
            <a:r>
              <a:rPr lang="en-US" sz="2400" b="0" i="0" u="none" strike="noStrike" cap="none">
                <a:solidFill>
                  <a:schemeClr val="dk1"/>
                </a:solidFill>
                <a:latin typeface="Calibri"/>
                <a:ea typeface="Calibri"/>
                <a:cs typeface="Calibri"/>
                <a:sym typeface="Calibri"/>
              </a:rPr>
              <a:t>, </a:t>
            </a:r>
            <a:r>
              <a:rPr lang="en-US" sz="2400" b="0" i="0" u="none" strike="noStrike" cap="none">
                <a:solidFill>
                  <a:srgbClr val="000000"/>
                </a:solidFill>
                <a:latin typeface="Arial"/>
                <a:ea typeface="Arial"/>
                <a:cs typeface="Arial"/>
                <a:sym typeface="Arial"/>
              </a:rPr>
              <a:t>Adult Living</a:t>
            </a:r>
            <a:r>
              <a:rPr lang="en-US" sz="2400" b="0" i="0" u="none" strike="noStrike" cap="none">
                <a:solidFill>
                  <a:schemeClr val="dk1"/>
                </a:solidFill>
                <a:latin typeface="Calibri"/>
                <a:ea typeface="Calibri"/>
                <a:cs typeface="Calibri"/>
                <a:sym typeface="Calibri"/>
              </a:rPr>
              <a:t>, </a:t>
            </a:r>
            <a:r>
              <a:rPr lang="en-US" sz="2400" b="0" i="0" u="none" strike="noStrike" cap="none">
                <a:solidFill>
                  <a:srgbClr val="000000"/>
                </a:solidFill>
                <a:latin typeface="Arial"/>
                <a:ea typeface="Arial"/>
                <a:cs typeface="Arial"/>
                <a:sym typeface="Arial"/>
              </a:rPr>
              <a:t>Daily Living</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p17"/>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7" name="Google Shape;407;p17"/>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8" name="Google Shape;408;p17"/>
          <p:cNvSpPr txBox="1"/>
          <p:nvPr/>
        </p:nvSpPr>
        <p:spPr>
          <a:xfrm>
            <a:off x="7012391" y="4876040"/>
            <a:ext cx="1850457"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Transition Planning in High School (pg. 16-21)</a:t>
            </a:r>
            <a:endParaRPr sz="1400" b="0" i="0" u="none" strike="noStrike" cap="none">
              <a:solidFill>
                <a:srgbClr val="000000"/>
              </a:solidFill>
              <a:latin typeface="Arial"/>
              <a:ea typeface="Arial"/>
              <a:cs typeface="Arial"/>
              <a:sym typeface="Arial"/>
            </a:endParaRPr>
          </a:p>
        </p:txBody>
      </p:sp>
      <p:pic>
        <p:nvPicPr>
          <p:cNvPr id="409" name="Google Shape;409;p17" descr="C:\Users\Toshiba Owner\AppData\Local\Microsoft\Windows\INetCache\IE\TS04O4XV\job[1].jpg"/>
          <p:cNvPicPr preferRelativeResize="0"/>
          <p:nvPr/>
        </p:nvPicPr>
        <p:blipFill rotWithShape="1">
          <a:blip r:embed="rId3">
            <a:alphaModFix/>
          </a:blip>
          <a:srcRect t="6448" b="10520"/>
          <a:stretch/>
        </p:blipFill>
        <p:spPr>
          <a:xfrm>
            <a:off x="291726" y="321731"/>
            <a:ext cx="6720665" cy="4372985"/>
          </a:xfrm>
          <a:prstGeom prst="rect">
            <a:avLst/>
          </a:prstGeom>
          <a:noFill/>
          <a:ln>
            <a:noFill/>
          </a:ln>
        </p:spPr>
      </p:pic>
      <p:sp>
        <p:nvSpPr>
          <p:cNvPr id="410" name="Google Shape;410;p17"/>
          <p:cNvSpPr txBox="1"/>
          <p:nvPr/>
        </p:nvSpPr>
        <p:spPr>
          <a:xfrm>
            <a:off x="189857" y="4004718"/>
            <a:ext cx="6822534" cy="28532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How does the IEP address student needs?</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What are post-secondary goals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What are transition assessments? Independent living assessments? career assessments?</a:t>
            </a:r>
            <a:endParaRPr sz="9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p18"/>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7" name="Google Shape;417;p18"/>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8" name="Google Shape;418;p18"/>
          <p:cNvSpPr txBox="1"/>
          <p:nvPr/>
        </p:nvSpPr>
        <p:spPr>
          <a:xfrm>
            <a:off x="7012391" y="5230602"/>
            <a:ext cx="185045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Age of Majority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(pg. 22-25)</a:t>
            </a:r>
            <a:endParaRPr sz="1400" b="0" i="0" u="none" strike="noStrike" cap="none">
              <a:solidFill>
                <a:srgbClr val="000000"/>
              </a:solidFill>
              <a:latin typeface="Arial"/>
              <a:ea typeface="Arial"/>
              <a:cs typeface="Arial"/>
              <a:sym typeface="Arial"/>
            </a:endParaRPr>
          </a:p>
        </p:txBody>
      </p:sp>
      <p:pic>
        <p:nvPicPr>
          <p:cNvPr id="419" name="Google Shape;419;p18"/>
          <p:cNvPicPr preferRelativeResize="0"/>
          <p:nvPr/>
        </p:nvPicPr>
        <p:blipFill rotWithShape="1">
          <a:blip r:embed="rId3">
            <a:alphaModFix/>
          </a:blip>
          <a:srcRect/>
          <a:stretch/>
        </p:blipFill>
        <p:spPr>
          <a:xfrm>
            <a:off x="245657" y="321732"/>
            <a:ext cx="6766735" cy="4297680"/>
          </a:xfrm>
          <a:prstGeom prst="rect">
            <a:avLst/>
          </a:prstGeom>
          <a:noFill/>
          <a:ln>
            <a:noFill/>
          </a:ln>
        </p:spPr>
      </p:pic>
      <p:pic>
        <p:nvPicPr>
          <p:cNvPr id="420" name="Google Shape;420;p18"/>
          <p:cNvPicPr preferRelativeResize="0"/>
          <p:nvPr/>
        </p:nvPicPr>
        <p:blipFill rotWithShape="1">
          <a:blip r:embed="rId4">
            <a:alphaModFix/>
          </a:blip>
          <a:srcRect/>
          <a:stretch/>
        </p:blipFill>
        <p:spPr>
          <a:xfrm>
            <a:off x="5197641" y="319290"/>
            <a:ext cx="3705059" cy="2465548"/>
          </a:xfrm>
          <a:prstGeom prst="rect">
            <a:avLst/>
          </a:prstGeom>
          <a:noFill/>
          <a:ln>
            <a:noFill/>
          </a:ln>
        </p:spPr>
      </p:pic>
      <p:sp>
        <p:nvSpPr>
          <p:cNvPr id="421" name="Google Shape;421;p18"/>
          <p:cNvSpPr txBox="1"/>
          <p:nvPr/>
        </p:nvSpPr>
        <p:spPr>
          <a:xfrm>
            <a:off x="205805" y="3840143"/>
            <a:ext cx="6766733" cy="306545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What is age of majority?</a:t>
            </a:r>
            <a:endParaRPr sz="1400" b="0" i="0" u="none" strike="noStrike" cap="none">
              <a:solidFill>
                <a:srgbClr val="000000"/>
              </a:solidFill>
              <a:latin typeface="Arial"/>
              <a:ea typeface="Arial"/>
              <a:cs typeface="Arial"/>
              <a:sym typeface="Arial"/>
            </a:endParaRPr>
          </a:p>
          <a:p>
            <a:pPr marL="492125" marR="0" lvl="1" indent="-342900" algn="l" rtl="0">
              <a:lnSpc>
                <a:spcPct val="95000"/>
              </a:lnSpc>
              <a:spcBef>
                <a:spcPts val="120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District required to notify parents at least 3 years prior</a:t>
            </a:r>
            <a:endParaRPr sz="2400" b="0" i="0" u="none" strike="noStrike" cap="none">
              <a:solidFill>
                <a:srgbClr val="000000"/>
              </a:solidFill>
              <a:latin typeface="Calibri"/>
              <a:ea typeface="Calibri"/>
              <a:cs typeface="Calibri"/>
              <a:sym typeface="Calibri"/>
            </a:endParaRPr>
          </a:p>
          <a:p>
            <a:pPr marL="492125" marR="0" lvl="1" indent="-342900" algn="l" rtl="0">
              <a:lnSpc>
                <a:spcPct val="95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Student becomes decision maker regardless of ability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How to use supported decision making as an alternative to guardianship.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19"/>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8" name="Google Shape;428;p19"/>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9" name="Google Shape;429;p19"/>
          <p:cNvSpPr txBox="1"/>
          <p:nvPr/>
        </p:nvSpPr>
        <p:spPr>
          <a:xfrm>
            <a:off x="7012391" y="4910562"/>
            <a:ext cx="1850457"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Health Related Issues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(pg. 26-29)</a:t>
            </a:r>
            <a:endParaRPr sz="1400" b="0" i="0" u="none" strike="noStrike" cap="none">
              <a:solidFill>
                <a:srgbClr val="000000"/>
              </a:solidFill>
              <a:latin typeface="Arial"/>
              <a:ea typeface="Arial"/>
              <a:cs typeface="Arial"/>
              <a:sym typeface="Arial"/>
            </a:endParaRPr>
          </a:p>
        </p:txBody>
      </p:sp>
      <p:pic>
        <p:nvPicPr>
          <p:cNvPr id="430" name="Google Shape;430;p19"/>
          <p:cNvPicPr preferRelativeResize="0"/>
          <p:nvPr/>
        </p:nvPicPr>
        <p:blipFill rotWithShape="1">
          <a:blip r:embed="rId3">
            <a:alphaModFix/>
          </a:blip>
          <a:srcRect/>
          <a:stretch/>
        </p:blipFill>
        <p:spPr>
          <a:xfrm>
            <a:off x="77085" y="344590"/>
            <a:ext cx="6821006" cy="4297680"/>
          </a:xfrm>
          <a:prstGeom prst="rect">
            <a:avLst/>
          </a:prstGeom>
          <a:noFill/>
          <a:ln w="9525" cap="flat" cmpd="sng">
            <a:solidFill>
              <a:schemeClr val="dk1"/>
            </a:solidFill>
            <a:prstDash val="solid"/>
            <a:round/>
            <a:headEnd type="none" w="sm" len="sm"/>
            <a:tailEnd type="none" w="sm" len="sm"/>
          </a:ln>
        </p:spPr>
      </p:pic>
      <p:sp>
        <p:nvSpPr>
          <p:cNvPr id="431" name="Google Shape;431;p19"/>
          <p:cNvSpPr txBox="1"/>
          <p:nvPr/>
        </p:nvSpPr>
        <p:spPr>
          <a:xfrm>
            <a:off x="1" y="4436530"/>
            <a:ext cx="6926580" cy="23698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What does it mean to be a healthy adult?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How to address healthcare needs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Integrating healthcare into the transition IEP</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12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Google Shape;437;p20"/>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8" name="Google Shape;438;p20"/>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9" name="Google Shape;439;p20"/>
          <p:cNvSpPr txBox="1"/>
          <p:nvPr/>
        </p:nvSpPr>
        <p:spPr>
          <a:xfrm>
            <a:off x="6954015" y="5159708"/>
            <a:ext cx="185045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Post-School Options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(pg. 30-31)</a:t>
            </a:r>
            <a:endParaRPr sz="1400" b="0" i="0" u="none" strike="noStrike" cap="none">
              <a:solidFill>
                <a:srgbClr val="000000"/>
              </a:solidFill>
              <a:latin typeface="Arial"/>
              <a:ea typeface="Arial"/>
              <a:cs typeface="Arial"/>
              <a:sym typeface="Arial"/>
            </a:endParaRPr>
          </a:p>
        </p:txBody>
      </p:sp>
      <p:sp>
        <p:nvSpPr>
          <p:cNvPr id="440" name="Google Shape;440;p20"/>
          <p:cNvSpPr txBox="1"/>
          <p:nvPr/>
        </p:nvSpPr>
        <p:spPr>
          <a:xfrm>
            <a:off x="253628" y="4316949"/>
            <a:ext cx="6570905" cy="252376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Postsecondary education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Employment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Transportation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Independent Living</a:t>
            </a:r>
            <a:endParaRPr sz="1400" b="0" i="0" u="none" strike="noStrike" cap="none">
              <a:solidFill>
                <a:srgbClr val="000000"/>
              </a:solidFill>
              <a:latin typeface="Arial"/>
              <a:ea typeface="Arial"/>
              <a:cs typeface="Arial"/>
              <a:sym typeface="Arial"/>
            </a:endParaRPr>
          </a:p>
        </p:txBody>
      </p:sp>
      <p:sp>
        <p:nvSpPr>
          <p:cNvPr id="441" name="Google Shape;441;p20"/>
          <p:cNvSpPr txBox="1"/>
          <p:nvPr/>
        </p:nvSpPr>
        <p:spPr>
          <a:xfrm>
            <a:off x="253629" y="321731"/>
            <a:ext cx="6570905" cy="4031873"/>
          </a:xfrm>
          <a:prstGeom prst="rect">
            <a:avLst/>
          </a:prstGeom>
          <a:solidFill>
            <a:srgbClr val="40404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42" name="Google Shape;442;p20"/>
          <p:cNvPicPr preferRelativeResize="0"/>
          <p:nvPr/>
        </p:nvPicPr>
        <p:blipFill rotWithShape="1">
          <a:blip r:embed="rId3">
            <a:alphaModFix/>
          </a:blip>
          <a:srcRect/>
          <a:stretch/>
        </p:blipFill>
        <p:spPr>
          <a:xfrm>
            <a:off x="507628" y="354815"/>
            <a:ext cx="3013482" cy="3944557"/>
          </a:xfrm>
          <a:prstGeom prst="rect">
            <a:avLst/>
          </a:prstGeom>
          <a:noFill/>
          <a:ln>
            <a:noFill/>
          </a:ln>
        </p:spPr>
      </p:pic>
      <p:pic>
        <p:nvPicPr>
          <p:cNvPr id="443" name="Google Shape;443;p20"/>
          <p:cNvPicPr preferRelativeResize="0"/>
          <p:nvPr/>
        </p:nvPicPr>
        <p:blipFill rotWithShape="1">
          <a:blip r:embed="rId4">
            <a:alphaModFix/>
          </a:blip>
          <a:srcRect l="13857" r="3438"/>
          <a:stretch/>
        </p:blipFill>
        <p:spPr>
          <a:xfrm>
            <a:off x="3769892" y="378706"/>
            <a:ext cx="4892041" cy="394352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c5fa32752f_0_6"/>
          <p:cNvSpPr txBox="1">
            <a:spLocks noGrp="1"/>
          </p:cNvSpPr>
          <p:nvPr>
            <p:ph type="title"/>
          </p:nvPr>
        </p:nvSpPr>
        <p:spPr>
          <a:xfrm>
            <a:off x="471488" y="365126"/>
            <a:ext cx="5915100" cy="1325700"/>
          </a:xfrm>
          <a:prstGeom prst="rect">
            <a:avLst/>
          </a:prstGeom>
          <a:noFill/>
          <a:ln>
            <a:noFill/>
          </a:ln>
        </p:spPr>
        <p:txBody>
          <a:bodyPr spcFirstLastPara="1" wrap="square" lIns="92075" tIns="46025" rIns="92075" bIns="46025" anchor="ctr" anchorCtr="0">
            <a:normAutofit/>
          </a:bodyPr>
          <a:lstStyle/>
          <a:p>
            <a:pPr marL="0" lvl="0" indent="0" algn="ctr" rtl="0">
              <a:lnSpc>
                <a:spcPct val="90000"/>
              </a:lnSpc>
              <a:spcBef>
                <a:spcPts val="0"/>
              </a:spcBef>
              <a:spcAft>
                <a:spcPts val="0"/>
              </a:spcAft>
              <a:buSzPts val="1800"/>
              <a:buNone/>
            </a:pPr>
            <a:r>
              <a:rPr lang="en-US" sz="4800" b="1"/>
              <a:t>Purpose of the Law</a:t>
            </a:r>
            <a:endParaRPr/>
          </a:p>
        </p:txBody>
      </p:sp>
      <p:sp>
        <p:nvSpPr>
          <p:cNvPr id="120" name="Google Shape;120;gc5fa32752f_0_6"/>
          <p:cNvSpPr txBox="1">
            <a:spLocks noGrp="1"/>
          </p:cNvSpPr>
          <p:nvPr>
            <p:ph type="body" idx="1"/>
          </p:nvPr>
        </p:nvSpPr>
        <p:spPr>
          <a:xfrm>
            <a:off x="4000500" y="1752600"/>
            <a:ext cx="3486300" cy="4343400"/>
          </a:xfrm>
          <a:prstGeom prst="rect">
            <a:avLst/>
          </a:prstGeom>
          <a:noFill/>
          <a:ln>
            <a:noFill/>
          </a:ln>
        </p:spPr>
        <p:txBody>
          <a:bodyPr spcFirstLastPara="1" wrap="square" lIns="92075" tIns="46025" rIns="92075" bIns="46025" anchor="t" anchorCtr="0">
            <a:normAutofit fontScale="92500" lnSpcReduction="20000"/>
          </a:bodyPr>
          <a:lstStyle/>
          <a:p>
            <a:pPr marL="342900" lvl="0" indent="-331470" algn="l" rtl="0">
              <a:lnSpc>
                <a:spcPct val="90000"/>
              </a:lnSpc>
              <a:spcBef>
                <a:spcPts val="0"/>
              </a:spcBef>
              <a:spcAft>
                <a:spcPts val="0"/>
              </a:spcAft>
              <a:buClr>
                <a:srgbClr val="000000"/>
              </a:buClr>
              <a:buSzPct val="100000"/>
              <a:buFont typeface="Tahoma"/>
              <a:buChar char="•"/>
            </a:pPr>
            <a:r>
              <a:rPr lang="en-US" sz="2400">
                <a:solidFill>
                  <a:srgbClr val="000000"/>
                </a:solidFill>
              </a:rPr>
              <a:t>To ensure that children with disabilities receive educational benefit that allows them to progress from grade to grade, learning the knowledge and skills of their non-disabled peers</a:t>
            </a:r>
            <a:endParaRPr/>
          </a:p>
          <a:p>
            <a:pPr marL="342900" lvl="0" indent="-342900" algn="l" rtl="0">
              <a:lnSpc>
                <a:spcPct val="90000"/>
              </a:lnSpc>
              <a:spcBef>
                <a:spcPts val="480"/>
              </a:spcBef>
              <a:spcAft>
                <a:spcPts val="0"/>
              </a:spcAft>
              <a:buClr>
                <a:schemeClr val="dk1"/>
              </a:buClr>
              <a:buSzPct val="100000"/>
              <a:buFont typeface="Noto Sans Symbols"/>
              <a:buNone/>
            </a:pPr>
            <a:endParaRPr sz="2400">
              <a:solidFill>
                <a:srgbClr val="000000"/>
              </a:solidFill>
            </a:endParaRPr>
          </a:p>
          <a:p>
            <a:pPr marL="342900" lvl="0" indent="-331470" algn="l" rtl="0">
              <a:lnSpc>
                <a:spcPct val="90000"/>
              </a:lnSpc>
              <a:spcBef>
                <a:spcPts val="480"/>
              </a:spcBef>
              <a:spcAft>
                <a:spcPts val="0"/>
              </a:spcAft>
              <a:buClr>
                <a:srgbClr val="000000"/>
              </a:buClr>
              <a:buSzPct val="100000"/>
              <a:buFont typeface="Tahoma"/>
              <a:buChar char="•"/>
            </a:pPr>
            <a:r>
              <a:rPr lang="en-US" sz="2400">
                <a:solidFill>
                  <a:srgbClr val="000000"/>
                </a:solidFill>
              </a:rPr>
              <a:t>To provide the services and supports needed for your child with disabilities to become a productive adult, contributing to the community</a:t>
            </a:r>
            <a:endParaRPr/>
          </a:p>
        </p:txBody>
      </p:sp>
      <p:pic>
        <p:nvPicPr>
          <p:cNvPr id="121" name="Google Shape;121;gc5fa32752f_0_6"/>
          <p:cNvPicPr preferRelativeResize="0"/>
          <p:nvPr/>
        </p:nvPicPr>
        <p:blipFill rotWithShape="1">
          <a:blip r:embed="rId3">
            <a:alphaModFix/>
          </a:blip>
          <a:srcRect/>
          <a:stretch/>
        </p:blipFill>
        <p:spPr>
          <a:xfrm>
            <a:off x="1921669" y="2222500"/>
            <a:ext cx="1912144" cy="25622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Google Shape;449;p21"/>
          <p:cNvSpPr/>
          <p:nvPr/>
        </p:nvSpPr>
        <p:spPr>
          <a:xfrm>
            <a:off x="245659" y="4572000"/>
            <a:ext cx="5293730"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0" name="Google Shape;450;p21"/>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1" name="Google Shape;451;p21"/>
          <p:cNvSpPr txBox="1"/>
          <p:nvPr/>
        </p:nvSpPr>
        <p:spPr>
          <a:xfrm>
            <a:off x="7012391" y="5207742"/>
            <a:ext cx="185045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Adult Services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(pg. 32-34)</a:t>
            </a:r>
            <a:endParaRPr sz="1400" b="0" i="0" u="none" strike="noStrike" cap="none">
              <a:solidFill>
                <a:srgbClr val="000000"/>
              </a:solidFill>
              <a:latin typeface="Arial"/>
              <a:ea typeface="Arial"/>
              <a:cs typeface="Arial"/>
              <a:sym typeface="Arial"/>
            </a:endParaRPr>
          </a:p>
        </p:txBody>
      </p:sp>
      <p:sp>
        <p:nvSpPr>
          <p:cNvPr id="452" name="Google Shape;452;p21"/>
          <p:cNvSpPr txBox="1"/>
          <p:nvPr/>
        </p:nvSpPr>
        <p:spPr>
          <a:xfrm>
            <a:off x="245659" y="4436530"/>
            <a:ext cx="6680921" cy="221599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Entitlement versus eligibility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Making connections:  DRVS, DDD, CBVI, CILS,  ASAN, Youth MOVE, Eye to Eye, KASA, REACH, RAISE, NTACT</a:t>
            </a:r>
            <a:endParaRPr sz="1400" b="0" i="0" u="none" strike="noStrike" cap="none">
              <a:solidFill>
                <a:srgbClr val="000000"/>
              </a:solidFill>
              <a:latin typeface="Arial"/>
              <a:ea typeface="Arial"/>
              <a:cs typeface="Arial"/>
              <a:sym typeface="Arial"/>
            </a:endParaRPr>
          </a:p>
        </p:txBody>
      </p:sp>
      <p:pic>
        <p:nvPicPr>
          <p:cNvPr id="453" name="Google Shape;453;p21"/>
          <p:cNvPicPr preferRelativeResize="0"/>
          <p:nvPr/>
        </p:nvPicPr>
        <p:blipFill rotWithShape="1">
          <a:blip r:embed="rId3">
            <a:alphaModFix/>
          </a:blip>
          <a:srcRect/>
          <a:stretch/>
        </p:blipFill>
        <p:spPr>
          <a:xfrm>
            <a:off x="438854" y="321729"/>
            <a:ext cx="6487726" cy="4114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23"/>
          <p:cNvPicPr preferRelativeResize="0"/>
          <p:nvPr/>
        </p:nvPicPr>
        <p:blipFill rotWithShape="1">
          <a:blip r:embed="rId3">
            <a:alphaModFix/>
          </a:blip>
          <a:srcRect l="39049" r="10256"/>
          <a:stretch/>
        </p:blipFill>
        <p:spPr>
          <a:xfrm>
            <a:off x="20" y="10"/>
            <a:ext cx="3476673" cy="6857990"/>
          </a:xfrm>
          <a:prstGeom prst="rect">
            <a:avLst/>
          </a:prstGeom>
          <a:noFill/>
          <a:ln>
            <a:noFill/>
          </a:ln>
        </p:spPr>
      </p:pic>
      <p:sp>
        <p:nvSpPr>
          <p:cNvPr id="459" name="Google Shape;459;p23"/>
          <p:cNvSpPr txBox="1"/>
          <p:nvPr/>
        </p:nvSpPr>
        <p:spPr>
          <a:xfrm>
            <a:off x="3724073" y="1536295"/>
            <a:ext cx="5128097" cy="378541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Don’t panic</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Start planning early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Keep a paperwork binder</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Include your youth/young adult</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Have high expectations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r>
              <a:rPr lang="en-US" sz="3200" b="1" i="0" u="none" strike="noStrike" cap="none">
                <a:solidFill>
                  <a:schemeClr val="dk1"/>
                </a:solidFill>
                <a:latin typeface="Calibri"/>
                <a:ea typeface="Calibri"/>
                <a:cs typeface="Calibri"/>
                <a:sym typeface="Calibri"/>
              </a:rPr>
              <a:t>Strong self advocacy skills lead to improved outcomes!</a:t>
            </a:r>
            <a:endParaRPr sz="3200" b="1" i="0" u="none" strike="noStrike" cap="none">
              <a:solidFill>
                <a:schemeClr val="dk1"/>
              </a:solidFill>
              <a:latin typeface="Calibri"/>
              <a:ea typeface="Calibri"/>
              <a:cs typeface="Calibri"/>
              <a:sym typeface="Calibri"/>
            </a:endParaRPr>
          </a:p>
          <a:p>
            <a:pPr marL="228600" marR="0" lvl="0" indent="-2540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460" name="Google Shape;460;p23"/>
          <p:cNvSpPr txBox="1">
            <a:spLocks noGrp="1"/>
          </p:cNvSpPr>
          <p:nvPr>
            <p:ph type="title"/>
          </p:nvPr>
        </p:nvSpPr>
        <p:spPr>
          <a:xfrm>
            <a:off x="3724073" y="465280"/>
            <a:ext cx="4939868" cy="12861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E536F"/>
              </a:buClr>
              <a:buSzPct val="100000"/>
              <a:buFont typeface="Calibri"/>
              <a:buNone/>
            </a:pPr>
            <a:r>
              <a:rPr lang="en-US" sz="6000">
                <a:solidFill>
                  <a:srgbClr val="3E536F"/>
                </a:solidFill>
                <a:latin typeface="Calibri"/>
                <a:ea typeface="Calibri"/>
                <a:cs typeface="Calibri"/>
                <a:sym typeface="Calibri"/>
              </a:rPr>
              <a:t>HELPFUL HINTS</a:t>
            </a:r>
            <a:r>
              <a:rPr lang="en-US" sz="4100"/>
              <a:t/>
            </a:r>
            <a:br>
              <a:rPr lang="en-US" sz="4100"/>
            </a:br>
            <a:endParaRPr sz="4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gc5fa32752f_0_269"/>
          <p:cNvPicPr preferRelativeResize="0"/>
          <p:nvPr/>
        </p:nvPicPr>
        <p:blipFill rotWithShape="1">
          <a:blip r:embed="rId3">
            <a:alphaModFix/>
          </a:blip>
          <a:srcRect/>
          <a:stretch/>
        </p:blipFill>
        <p:spPr>
          <a:xfrm>
            <a:off x="5534700" y="3608875"/>
            <a:ext cx="2835800" cy="2788175"/>
          </a:xfrm>
          <a:prstGeom prst="rect">
            <a:avLst/>
          </a:prstGeom>
          <a:noFill/>
          <a:ln>
            <a:noFill/>
          </a:ln>
        </p:spPr>
      </p:pic>
      <p:sp>
        <p:nvSpPr>
          <p:cNvPr id="467" name="Google Shape;467;gc5fa32752f_0_269"/>
          <p:cNvSpPr txBox="1">
            <a:spLocks noGrp="1"/>
          </p:cNvSpPr>
          <p:nvPr>
            <p:ph type="title"/>
          </p:nvPr>
        </p:nvSpPr>
        <p:spPr>
          <a:xfrm>
            <a:off x="1771650" y="231775"/>
            <a:ext cx="5829300" cy="1143000"/>
          </a:xfrm>
          <a:prstGeom prst="rect">
            <a:avLst/>
          </a:prstGeom>
          <a:noFill/>
          <a:ln>
            <a:noFill/>
          </a:ln>
        </p:spPr>
        <p:txBody>
          <a:bodyPr spcFirstLastPara="1" wrap="square" lIns="92075" tIns="46025" rIns="92075" bIns="46025" anchor="ctr" anchorCtr="0">
            <a:normAutofit/>
          </a:bodyPr>
          <a:lstStyle/>
          <a:p>
            <a:pPr marL="0" lvl="0" indent="0" algn="ctr" rtl="0">
              <a:lnSpc>
                <a:spcPct val="90000"/>
              </a:lnSpc>
              <a:spcBef>
                <a:spcPts val="0"/>
              </a:spcBef>
              <a:spcAft>
                <a:spcPts val="0"/>
              </a:spcAft>
              <a:buSzPts val="1800"/>
              <a:buNone/>
            </a:pPr>
            <a:r>
              <a:rPr lang="en-US" b="1">
                <a:latin typeface="Arial"/>
                <a:ea typeface="Arial"/>
                <a:cs typeface="Arial"/>
                <a:sym typeface="Arial"/>
              </a:rPr>
              <a:t>Reflection</a:t>
            </a:r>
            <a:endParaRPr/>
          </a:p>
        </p:txBody>
      </p:sp>
      <p:sp>
        <p:nvSpPr>
          <p:cNvPr id="468" name="Google Shape;468;gc5fa32752f_0_269"/>
          <p:cNvSpPr txBox="1">
            <a:spLocks noGrp="1"/>
          </p:cNvSpPr>
          <p:nvPr>
            <p:ph type="body" idx="1"/>
          </p:nvPr>
        </p:nvSpPr>
        <p:spPr>
          <a:xfrm>
            <a:off x="1725725" y="1730125"/>
            <a:ext cx="5829300" cy="4114800"/>
          </a:xfrm>
          <a:prstGeom prst="rect">
            <a:avLst/>
          </a:prstGeom>
          <a:noFill/>
          <a:ln>
            <a:noFill/>
          </a:ln>
        </p:spPr>
        <p:txBody>
          <a:bodyPr spcFirstLastPara="1" wrap="square" lIns="92075" tIns="46025" rIns="92075" bIns="46025" anchor="t" anchorCtr="0">
            <a:normAutofit/>
          </a:bodyPr>
          <a:lstStyle/>
          <a:p>
            <a:pPr marL="342900" lvl="0" indent="-342900" algn="l" rtl="0">
              <a:lnSpc>
                <a:spcPct val="90000"/>
              </a:lnSpc>
              <a:spcBef>
                <a:spcPts val="0"/>
              </a:spcBef>
              <a:spcAft>
                <a:spcPts val="0"/>
              </a:spcAft>
              <a:buClr>
                <a:schemeClr val="dk1"/>
              </a:buClr>
              <a:buSzPts val="3200"/>
              <a:buFont typeface="Tahoma"/>
              <a:buChar char="•"/>
            </a:pPr>
            <a:r>
              <a:rPr lang="en-US"/>
              <a:t>Where are you now?</a:t>
            </a:r>
            <a:endParaRPr/>
          </a:p>
          <a:p>
            <a:pPr marL="342900" lvl="0" indent="-342900" algn="l" rtl="0">
              <a:lnSpc>
                <a:spcPct val="90000"/>
              </a:lnSpc>
              <a:spcBef>
                <a:spcPts val="640"/>
              </a:spcBef>
              <a:spcAft>
                <a:spcPts val="0"/>
              </a:spcAft>
              <a:buClr>
                <a:schemeClr val="dk1"/>
              </a:buClr>
              <a:buSzPts val="3200"/>
              <a:buFont typeface="Tahoma"/>
              <a:buNone/>
            </a:pPr>
            <a:endParaRPr/>
          </a:p>
          <a:p>
            <a:pPr marL="342900" lvl="0" indent="-342900" algn="l" rtl="0">
              <a:lnSpc>
                <a:spcPct val="90000"/>
              </a:lnSpc>
              <a:spcBef>
                <a:spcPts val="640"/>
              </a:spcBef>
              <a:spcAft>
                <a:spcPts val="0"/>
              </a:spcAft>
              <a:buClr>
                <a:schemeClr val="dk1"/>
              </a:buClr>
              <a:buSzPts val="3200"/>
              <a:buFont typeface="Tahoma"/>
              <a:buChar char="•"/>
            </a:pPr>
            <a:r>
              <a:rPr lang="en-US"/>
              <a:t>What do you still need to know?</a:t>
            </a:r>
            <a:endParaRPr/>
          </a:p>
          <a:p>
            <a:pPr marL="342900" lvl="0" indent="-139700" algn="l" rtl="0">
              <a:lnSpc>
                <a:spcPct val="90000"/>
              </a:lnSpc>
              <a:spcBef>
                <a:spcPts val="640"/>
              </a:spcBef>
              <a:spcAft>
                <a:spcPts val="0"/>
              </a:spcAft>
              <a:buClr>
                <a:schemeClr val="dk1"/>
              </a:buClr>
              <a:buSzPts val="3200"/>
              <a:buFont typeface="Tahoma"/>
              <a:buNone/>
            </a:pPr>
            <a:endParaRPr/>
          </a:p>
          <a:p>
            <a:pPr marL="342900" lvl="0" indent="-342900" algn="l" rtl="0">
              <a:lnSpc>
                <a:spcPct val="90000"/>
              </a:lnSpc>
              <a:spcBef>
                <a:spcPts val="640"/>
              </a:spcBef>
              <a:spcAft>
                <a:spcPts val="0"/>
              </a:spcAft>
              <a:buClr>
                <a:schemeClr val="dk1"/>
              </a:buClr>
              <a:buSzPts val="3200"/>
              <a:buFont typeface="Tahoma"/>
              <a:buChar char="•"/>
            </a:pPr>
            <a:r>
              <a:rPr lang="en-US"/>
              <a:t>What is your next step?</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c68bc57ad8_1_0"/>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	</a:t>
            </a:r>
            <a:r>
              <a:rPr lang="en-US" b="1">
                <a:solidFill>
                  <a:srgbClr val="0000FF"/>
                </a:solidFill>
              </a:rPr>
              <a:t>Transition </a:t>
            </a:r>
            <a:r>
              <a:rPr lang="en-US" sz="4900" b="1">
                <a:solidFill>
                  <a:srgbClr val="0000FF"/>
                </a:solidFill>
              </a:rPr>
              <a:t>RESOURCES</a:t>
            </a:r>
            <a:endParaRPr sz="4900" b="1">
              <a:solidFill>
                <a:srgbClr val="0000FF"/>
              </a:solidFill>
            </a:endParaRPr>
          </a:p>
        </p:txBody>
      </p:sp>
      <p:sp>
        <p:nvSpPr>
          <p:cNvPr id="475" name="Google Shape;475;gc68bc57ad8_1_0"/>
          <p:cNvSpPr txBox="1">
            <a:spLocks noGrp="1"/>
          </p:cNvSpPr>
          <p:nvPr>
            <p:ph type="body" idx="1"/>
          </p:nvPr>
        </p:nvSpPr>
        <p:spPr>
          <a:xfrm>
            <a:off x="628650" y="1825625"/>
            <a:ext cx="7886700" cy="4467900"/>
          </a:xfrm>
          <a:prstGeom prst="rect">
            <a:avLst/>
          </a:prstGeom>
        </p:spPr>
        <p:txBody>
          <a:bodyPr spcFirstLastPara="1" wrap="square" lIns="91425" tIns="45700" rIns="91425" bIns="45700" anchor="t" anchorCtr="0">
            <a:normAutofit lnSpcReduction="20000"/>
          </a:bodyPr>
          <a:lstStyle/>
          <a:p>
            <a:pPr marL="0" lvl="0" indent="0" algn="l" rtl="0">
              <a:spcBef>
                <a:spcPts val="1000"/>
              </a:spcBef>
              <a:spcAft>
                <a:spcPts val="0"/>
              </a:spcAft>
              <a:buNone/>
            </a:pPr>
            <a:r>
              <a:rPr lang="en-US" sz="2300"/>
              <a:t>SPAN PARENT ADVOCACY -</a:t>
            </a:r>
            <a:endParaRPr sz="2300"/>
          </a:p>
          <a:p>
            <a:pPr marL="0" lvl="0" indent="0" algn="l" rtl="0">
              <a:spcBef>
                <a:spcPts val="1000"/>
              </a:spcBef>
              <a:spcAft>
                <a:spcPts val="0"/>
              </a:spcAft>
              <a:buNone/>
            </a:pPr>
            <a:r>
              <a:rPr lang="en-US" sz="2300"/>
              <a:t> </a:t>
            </a:r>
            <a:r>
              <a:rPr lang="en-US" sz="1900" u="sng">
                <a:solidFill>
                  <a:schemeClr val="hlink"/>
                </a:solidFill>
                <a:hlinkClick r:id="rId3"/>
              </a:rPr>
              <a:t>http://www.spannj.org/</a:t>
            </a:r>
            <a:endParaRPr sz="1900"/>
          </a:p>
          <a:p>
            <a:pPr marL="0" lvl="0" indent="0" algn="l" rtl="0">
              <a:spcBef>
                <a:spcPts val="1000"/>
              </a:spcBef>
              <a:spcAft>
                <a:spcPts val="0"/>
              </a:spcAft>
              <a:buNone/>
            </a:pPr>
            <a:r>
              <a:rPr lang="en-US" sz="1900" u="sng">
                <a:solidFill>
                  <a:schemeClr val="hlink"/>
                </a:solidFill>
                <a:hlinkClick r:id="rId4"/>
              </a:rPr>
              <a:t>https://spanadvocacy.org/downloads/transition-to-adulthood/</a:t>
            </a:r>
            <a:endParaRPr sz="1900"/>
          </a:p>
          <a:p>
            <a:pPr marL="0" lvl="0" indent="0" algn="l" rtl="0">
              <a:spcBef>
                <a:spcPts val="1000"/>
              </a:spcBef>
              <a:spcAft>
                <a:spcPts val="0"/>
              </a:spcAft>
              <a:buNone/>
            </a:pPr>
            <a:endParaRPr sz="1900"/>
          </a:p>
          <a:p>
            <a:pPr marL="0" lvl="0" indent="0" algn="l" rtl="0">
              <a:lnSpc>
                <a:spcPct val="130000"/>
              </a:lnSpc>
              <a:spcBef>
                <a:spcPts val="0"/>
              </a:spcBef>
              <a:spcAft>
                <a:spcPts val="0"/>
              </a:spcAft>
              <a:buNone/>
            </a:pPr>
            <a:r>
              <a:rPr lang="en-US" sz="2400">
                <a:solidFill>
                  <a:srgbClr val="000000"/>
                </a:solidFill>
                <a:highlight>
                  <a:srgbClr val="FFFFFF"/>
                </a:highlight>
              </a:rPr>
              <a:t>Transition from School to Adult Lif</a:t>
            </a:r>
            <a:r>
              <a:rPr lang="en-US" sz="2400">
                <a:solidFill>
                  <a:srgbClr val="00536B"/>
                </a:solidFill>
                <a:highlight>
                  <a:srgbClr val="FFFFFF"/>
                </a:highlight>
              </a:rPr>
              <a:t>e - </a:t>
            </a:r>
            <a:endParaRPr sz="2400">
              <a:solidFill>
                <a:srgbClr val="00536B"/>
              </a:solidFill>
              <a:highlight>
                <a:srgbClr val="FFFFFF"/>
              </a:highlight>
            </a:endParaRPr>
          </a:p>
          <a:p>
            <a:pPr marL="0" lvl="0" indent="0" algn="l" rtl="0">
              <a:lnSpc>
                <a:spcPct val="100000"/>
              </a:lnSpc>
              <a:spcBef>
                <a:spcPts val="0"/>
              </a:spcBef>
              <a:spcAft>
                <a:spcPts val="0"/>
              </a:spcAft>
              <a:buNone/>
            </a:pPr>
            <a:r>
              <a:rPr lang="en-US" sz="1300" b="1">
                <a:highlight>
                  <a:srgbClr val="FFFFFF"/>
                </a:highlight>
              </a:rPr>
              <a:t>GRADUATION, SECONDARY EDUCATION, EMPLOYMENT &amp; INDEPENDENT</a:t>
            </a:r>
            <a:endParaRPr sz="1300" b="1">
              <a:highlight>
                <a:srgbClr val="FFFFFF"/>
              </a:highlight>
            </a:endParaRPr>
          </a:p>
          <a:p>
            <a:pPr marL="0" lvl="0" indent="0" algn="l" rtl="0">
              <a:lnSpc>
                <a:spcPct val="100000"/>
              </a:lnSpc>
              <a:spcBef>
                <a:spcPts val="1500"/>
              </a:spcBef>
              <a:spcAft>
                <a:spcPts val="0"/>
              </a:spcAft>
              <a:buNone/>
            </a:pPr>
            <a:r>
              <a:rPr lang="en-US" sz="1700" u="sng">
                <a:solidFill>
                  <a:schemeClr val="hlink"/>
                </a:solidFill>
                <a:highlight>
                  <a:srgbClr val="FFFFFF"/>
                </a:highlight>
                <a:hlinkClick r:id="rId5"/>
              </a:rPr>
              <a:t>https://spanadvocacy.org/programs/transition/</a:t>
            </a:r>
            <a:endParaRPr sz="1700">
              <a:solidFill>
                <a:srgbClr val="00536B"/>
              </a:solidFill>
              <a:highlight>
                <a:srgbClr val="FFFFFF"/>
              </a:highlight>
            </a:endParaRPr>
          </a:p>
          <a:p>
            <a:pPr marL="0" lvl="0" indent="0" algn="l" rtl="0">
              <a:lnSpc>
                <a:spcPct val="100000"/>
              </a:lnSpc>
              <a:spcBef>
                <a:spcPts val="1500"/>
              </a:spcBef>
              <a:spcAft>
                <a:spcPts val="0"/>
              </a:spcAft>
              <a:buNone/>
            </a:pPr>
            <a:endParaRPr sz="2500"/>
          </a:p>
          <a:p>
            <a:pPr marL="0" lvl="0" indent="0" algn="l" rtl="0">
              <a:lnSpc>
                <a:spcPct val="100000"/>
              </a:lnSpc>
              <a:spcBef>
                <a:spcPts val="1000"/>
              </a:spcBef>
              <a:spcAft>
                <a:spcPts val="0"/>
              </a:spcAft>
              <a:buNone/>
            </a:pPr>
            <a:r>
              <a:rPr lang="en-US" sz="2500"/>
              <a:t>REAL Transition Partners</a:t>
            </a:r>
            <a:endParaRPr sz="2500"/>
          </a:p>
          <a:p>
            <a:pPr marL="0" lvl="0" indent="0" algn="l" rtl="0">
              <a:lnSpc>
                <a:spcPct val="100000"/>
              </a:lnSpc>
              <a:spcBef>
                <a:spcPts val="1000"/>
              </a:spcBef>
              <a:spcAft>
                <a:spcPts val="0"/>
              </a:spcAft>
              <a:buNone/>
            </a:pPr>
            <a:r>
              <a:rPr lang="en-US" sz="1400" b="1"/>
              <a:t>RESOURCES FOR EMPLOYMENT, ACCESS, COMMUNITY LIVING, AND HOPE</a:t>
            </a:r>
            <a:endParaRPr sz="1400" b="1"/>
          </a:p>
          <a:p>
            <a:pPr marL="0" lvl="0" indent="0" algn="l" rtl="0">
              <a:lnSpc>
                <a:spcPct val="100000"/>
              </a:lnSpc>
              <a:spcBef>
                <a:spcPts val="1000"/>
              </a:spcBef>
              <a:spcAft>
                <a:spcPts val="0"/>
              </a:spcAft>
              <a:buNone/>
            </a:pPr>
            <a:r>
              <a:rPr lang="en-US" sz="1400" b="1" u="sng">
                <a:solidFill>
                  <a:schemeClr val="hlink"/>
                </a:solidFill>
                <a:hlinkClick r:id="rId6"/>
              </a:rPr>
              <a:t>https://spanadvocacy.org/programs/real/</a:t>
            </a:r>
            <a:endParaRPr sz="1400" b="1"/>
          </a:p>
          <a:p>
            <a:pPr marL="0" lvl="0" indent="0" algn="l" rtl="0">
              <a:lnSpc>
                <a:spcPct val="100000"/>
              </a:lnSpc>
              <a:spcBef>
                <a:spcPts val="1000"/>
              </a:spcBef>
              <a:spcAft>
                <a:spcPts val="0"/>
              </a:spcAft>
              <a:buNone/>
            </a:pPr>
            <a:endParaRPr sz="14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2"/>
          <p:cNvSpPr txBox="1">
            <a:spLocks noGrp="1"/>
          </p:cNvSpPr>
          <p:nvPr>
            <p:ph type="title"/>
          </p:nvPr>
        </p:nvSpPr>
        <p:spPr>
          <a:xfrm>
            <a:off x="763953" y="1053042"/>
            <a:ext cx="3343800" cy="3068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100"/>
              <a:buFont typeface="Calibri"/>
              <a:buNone/>
            </a:pPr>
            <a:r>
              <a:rPr lang="en-US" sz="5100">
                <a:solidFill>
                  <a:srgbClr val="FFFFFF"/>
                </a:solidFill>
              </a:rPr>
              <a:t>QUESTIONS</a:t>
            </a:r>
            <a:endParaRPr/>
          </a:p>
        </p:txBody>
      </p:sp>
      <p:pic>
        <p:nvPicPr>
          <p:cNvPr id="481" name="Google Shape;481;p22"/>
          <p:cNvPicPr preferRelativeResize="0"/>
          <p:nvPr/>
        </p:nvPicPr>
        <p:blipFill rotWithShape="1">
          <a:blip r:embed="rId3">
            <a:alphaModFix/>
          </a:blip>
          <a:srcRect/>
          <a:stretch/>
        </p:blipFill>
        <p:spPr>
          <a:xfrm>
            <a:off x="320263" y="434347"/>
            <a:ext cx="8810265" cy="2061976"/>
          </a:xfrm>
          <a:prstGeom prst="rect">
            <a:avLst/>
          </a:prstGeom>
          <a:noFill/>
          <a:ln>
            <a:noFill/>
          </a:ln>
        </p:spPr>
      </p:pic>
      <p:sp>
        <p:nvSpPr>
          <p:cNvPr id="482" name="Google Shape;482;p22"/>
          <p:cNvSpPr>
            <a:spLocks noGrp="1"/>
          </p:cNvSpPr>
          <p:nvPr>
            <p:ph type="sldNum" idx="12"/>
          </p:nvPr>
        </p:nvSpPr>
        <p:spPr>
          <a:xfrm>
            <a:off x="3988845" y="5961905"/>
            <a:ext cx="481800" cy="365100"/>
          </a:xfrm>
          <a:prstGeom prst="ellipse">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latin typeface="Calibri"/>
                <a:ea typeface="Calibri"/>
                <a:cs typeface="Calibri"/>
                <a:sym typeface="Calibri"/>
              </a:rPr>
              <a:t>44</a:t>
            </a:fld>
            <a:endParaRPr sz="1000">
              <a:solidFill>
                <a:srgbClr val="AFABAB"/>
              </a:solidFill>
              <a:latin typeface="Calibri"/>
              <a:ea typeface="Calibri"/>
              <a:cs typeface="Calibri"/>
              <a:sym typeface="Calibri"/>
            </a:endParaRPr>
          </a:p>
        </p:txBody>
      </p:sp>
      <p:pic>
        <p:nvPicPr>
          <p:cNvPr id="483" name="Google Shape;483;p22"/>
          <p:cNvPicPr preferRelativeResize="0"/>
          <p:nvPr/>
        </p:nvPicPr>
        <p:blipFill rotWithShape="1">
          <a:blip r:embed="rId4">
            <a:alphaModFix/>
          </a:blip>
          <a:srcRect l="14713" r="20182"/>
          <a:stretch/>
        </p:blipFill>
        <p:spPr>
          <a:xfrm>
            <a:off x="4782066" y="3374683"/>
            <a:ext cx="3924380" cy="2794807"/>
          </a:xfrm>
          <a:prstGeom prst="rect">
            <a:avLst/>
          </a:prstGeom>
          <a:noFill/>
          <a:ln>
            <a:noFill/>
          </a:ln>
        </p:spPr>
      </p:pic>
      <p:sp>
        <p:nvSpPr>
          <p:cNvPr id="484" name="Google Shape;484;p22"/>
          <p:cNvSpPr txBox="1"/>
          <p:nvPr/>
        </p:nvSpPr>
        <p:spPr>
          <a:xfrm>
            <a:off x="615738" y="4415093"/>
            <a:ext cx="3443700" cy="1754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About any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of these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rights?</a:t>
            </a:r>
            <a:endParaRPr sz="1400" b="0" i="0" u="none" strike="noStrike" cap="none">
              <a:solidFill>
                <a:srgbClr val="000000"/>
              </a:solidFill>
              <a:latin typeface="Arial"/>
              <a:ea typeface="Arial"/>
              <a:cs typeface="Arial"/>
              <a:sym typeface="Arial"/>
            </a:endParaRPr>
          </a:p>
        </p:txBody>
      </p:sp>
      <p:pic>
        <p:nvPicPr>
          <p:cNvPr id="485" name="Google Shape;485;p22"/>
          <p:cNvPicPr preferRelativeResize="0"/>
          <p:nvPr/>
        </p:nvPicPr>
        <p:blipFill>
          <a:blip r:embed="rId5">
            <a:alphaModFix/>
          </a:blip>
          <a:stretch>
            <a:fillRect/>
          </a:stretch>
        </p:blipFill>
        <p:spPr>
          <a:xfrm>
            <a:off x="375411" y="2805899"/>
            <a:ext cx="3924374" cy="21858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4"/>
          <p:cNvSpPr txBox="1">
            <a:spLocks noGrp="1"/>
          </p:cNvSpPr>
          <p:nvPr>
            <p:ph type="title"/>
          </p:nvPr>
        </p:nvSpPr>
        <p:spPr>
          <a:xfrm>
            <a:off x="5996821" y="2334899"/>
            <a:ext cx="3005700" cy="1344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US" sz="3000"/>
              <a:t/>
            </a:r>
            <a:br>
              <a:rPr lang="en-US" sz="3000"/>
            </a:br>
            <a:r>
              <a:rPr lang="en-US" sz="3000"/>
              <a:t>for joining us for this presentation</a:t>
            </a:r>
            <a:endParaRPr/>
          </a:p>
        </p:txBody>
      </p:sp>
      <p:sp>
        <p:nvSpPr>
          <p:cNvPr id="491" name="Google Shape;491;p24"/>
          <p:cNvSpPr txBox="1">
            <a:spLocks noGrp="1"/>
          </p:cNvSpPr>
          <p:nvPr>
            <p:ph type="body" idx="1"/>
          </p:nvPr>
        </p:nvSpPr>
        <p:spPr>
          <a:xfrm>
            <a:off x="616135" y="846759"/>
            <a:ext cx="4653600" cy="3627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Calibri"/>
              <a:buNone/>
            </a:pPr>
            <a:r>
              <a:rPr lang="en-US"/>
              <a:t>   For more information contact us at:</a:t>
            </a:r>
            <a:endParaRPr/>
          </a:p>
          <a:p>
            <a:pPr marL="228600" lvl="0" indent="-228600" algn="l" rtl="0">
              <a:lnSpc>
                <a:spcPct val="90000"/>
              </a:lnSpc>
              <a:spcBef>
                <a:spcPts val="0"/>
              </a:spcBef>
              <a:spcAft>
                <a:spcPts val="0"/>
              </a:spcAft>
              <a:buClr>
                <a:schemeClr val="dk1"/>
              </a:buClr>
              <a:buSzPts val="2800"/>
              <a:buFont typeface="Calibri"/>
              <a:buNone/>
            </a:pPr>
            <a:endParaRPr/>
          </a:p>
          <a:p>
            <a:pPr marL="228600" lvl="0" indent="-228600" algn="l" rtl="0">
              <a:lnSpc>
                <a:spcPct val="90000"/>
              </a:lnSpc>
              <a:spcBef>
                <a:spcPts val="1000"/>
              </a:spcBef>
              <a:spcAft>
                <a:spcPts val="0"/>
              </a:spcAft>
              <a:buClr>
                <a:schemeClr val="dk1"/>
              </a:buClr>
              <a:buSzPts val="2800"/>
              <a:buFont typeface="Calibri"/>
              <a:buNone/>
            </a:pPr>
            <a:r>
              <a:rPr lang="en-US"/>
              <a:t>SPAN</a:t>
            </a:r>
            <a:endParaRPr/>
          </a:p>
          <a:p>
            <a:pPr marL="228600" lvl="0" indent="-228600" algn="l" rtl="0">
              <a:lnSpc>
                <a:spcPct val="90000"/>
              </a:lnSpc>
              <a:spcBef>
                <a:spcPts val="1000"/>
              </a:spcBef>
              <a:spcAft>
                <a:spcPts val="0"/>
              </a:spcAft>
              <a:buClr>
                <a:schemeClr val="dk1"/>
              </a:buClr>
              <a:buSzPts val="2800"/>
              <a:buFont typeface="Calibri"/>
              <a:buNone/>
            </a:pPr>
            <a:r>
              <a:rPr lang="en-US"/>
              <a:t>35 Halsey Street, 4</a:t>
            </a:r>
            <a:r>
              <a:rPr lang="en-US" baseline="30000"/>
              <a:t>th</a:t>
            </a:r>
            <a:r>
              <a:rPr lang="en-US"/>
              <a:t> Floor</a:t>
            </a:r>
            <a:endParaRPr/>
          </a:p>
          <a:p>
            <a:pPr marL="228600" lvl="0" indent="-228600" algn="l" rtl="0">
              <a:lnSpc>
                <a:spcPct val="90000"/>
              </a:lnSpc>
              <a:spcBef>
                <a:spcPts val="1000"/>
              </a:spcBef>
              <a:spcAft>
                <a:spcPts val="0"/>
              </a:spcAft>
              <a:buClr>
                <a:schemeClr val="dk1"/>
              </a:buClr>
              <a:buSzPts val="2800"/>
              <a:buFont typeface="Calibri"/>
              <a:buNone/>
            </a:pPr>
            <a:r>
              <a:rPr lang="en-US"/>
              <a:t>Newark, NJ  07102</a:t>
            </a:r>
            <a:endParaRPr/>
          </a:p>
          <a:p>
            <a:pPr marL="228600" lvl="0" indent="-228600" algn="l" rtl="0">
              <a:lnSpc>
                <a:spcPct val="90000"/>
              </a:lnSpc>
              <a:spcBef>
                <a:spcPts val="1000"/>
              </a:spcBef>
              <a:spcAft>
                <a:spcPts val="0"/>
              </a:spcAft>
              <a:buClr>
                <a:schemeClr val="dk1"/>
              </a:buClr>
              <a:buSzPts val="2800"/>
              <a:buFont typeface="Calibri"/>
              <a:buNone/>
            </a:pPr>
            <a:r>
              <a:rPr lang="en-US"/>
              <a:t>Phone: 973-642-8100</a:t>
            </a:r>
            <a:endParaRPr/>
          </a:p>
          <a:p>
            <a:pPr marL="228600" lvl="0" indent="-228600" algn="l" rtl="0">
              <a:lnSpc>
                <a:spcPct val="90000"/>
              </a:lnSpc>
              <a:spcBef>
                <a:spcPts val="1000"/>
              </a:spcBef>
              <a:spcAft>
                <a:spcPts val="0"/>
              </a:spcAft>
              <a:buClr>
                <a:schemeClr val="dk1"/>
              </a:buClr>
              <a:buSzPts val="2800"/>
              <a:buFont typeface="Calibri"/>
              <a:buNone/>
            </a:pPr>
            <a:r>
              <a:rPr lang="en-US"/>
              <a:t>Toll Free: 800-654-SPAN</a:t>
            </a:r>
            <a:endParaRPr/>
          </a:p>
          <a:p>
            <a:pPr marL="228600" lvl="0" indent="-228600" algn="l" rtl="0">
              <a:lnSpc>
                <a:spcPct val="90000"/>
              </a:lnSpc>
              <a:spcBef>
                <a:spcPts val="1000"/>
              </a:spcBef>
              <a:spcAft>
                <a:spcPts val="0"/>
              </a:spcAft>
              <a:buClr>
                <a:schemeClr val="dk1"/>
              </a:buClr>
              <a:buSzPts val="2800"/>
              <a:buFont typeface="Calibri"/>
              <a:buNone/>
            </a:pPr>
            <a:r>
              <a:rPr lang="en-US"/>
              <a:t>Fax: 973-642-8080</a:t>
            </a:r>
            <a:endParaRPr/>
          </a:p>
          <a:p>
            <a:pPr marL="228600" lvl="0" indent="-228600" algn="l" rtl="0">
              <a:lnSpc>
                <a:spcPct val="90000"/>
              </a:lnSpc>
              <a:spcBef>
                <a:spcPts val="1000"/>
              </a:spcBef>
              <a:spcAft>
                <a:spcPts val="0"/>
              </a:spcAft>
              <a:buClr>
                <a:schemeClr val="dk1"/>
              </a:buClr>
              <a:buSzPts val="2800"/>
              <a:buFont typeface="Calibri"/>
              <a:buNone/>
            </a:pPr>
            <a:r>
              <a:rPr lang="en-US" u="sng">
                <a:solidFill>
                  <a:schemeClr val="hlink"/>
                </a:solidFill>
                <a:hlinkClick r:id="rId3"/>
              </a:rPr>
              <a:t>www.spanadvocacy.org</a:t>
            </a:r>
            <a:endParaRPr/>
          </a:p>
          <a:p>
            <a:pPr marL="228600" lvl="0" indent="-228600" algn="l" rtl="0">
              <a:lnSpc>
                <a:spcPct val="90000"/>
              </a:lnSpc>
              <a:spcBef>
                <a:spcPts val="1000"/>
              </a:spcBef>
              <a:spcAft>
                <a:spcPts val="0"/>
              </a:spcAft>
              <a:buClr>
                <a:schemeClr val="dk1"/>
              </a:buClr>
              <a:buSzPts val="2800"/>
              <a:buFont typeface="Calibri"/>
              <a:buNone/>
            </a:pPr>
            <a:endParaRPr/>
          </a:p>
          <a:p>
            <a:pPr marL="228600" lvl="0" indent="-228600" algn="l" rtl="0">
              <a:lnSpc>
                <a:spcPct val="90000"/>
              </a:lnSpc>
              <a:spcBef>
                <a:spcPts val="1000"/>
              </a:spcBef>
              <a:spcAft>
                <a:spcPts val="0"/>
              </a:spcAft>
              <a:buClr>
                <a:schemeClr val="dk1"/>
              </a:buClr>
              <a:buSzPts val="2800"/>
              <a:buFont typeface="Calibri"/>
              <a:buNone/>
            </a:pPr>
            <a:endParaRPr/>
          </a:p>
          <a:p>
            <a:pPr marL="228600" lvl="0" indent="-228600" algn="l" rtl="0">
              <a:lnSpc>
                <a:spcPct val="90000"/>
              </a:lnSpc>
              <a:spcBef>
                <a:spcPts val="1000"/>
              </a:spcBef>
              <a:spcAft>
                <a:spcPts val="0"/>
              </a:spcAft>
              <a:buClr>
                <a:schemeClr val="dk1"/>
              </a:buClr>
              <a:buSzPts val="2800"/>
              <a:buFont typeface="Calibri"/>
              <a:buNone/>
            </a:pPr>
            <a:endParaRPr b="1"/>
          </a:p>
          <a:p>
            <a:pPr marL="228600" lvl="0" indent="-228600" algn="l" rtl="0">
              <a:lnSpc>
                <a:spcPct val="90000"/>
              </a:lnSpc>
              <a:spcBef>
                <a:spcPts val="1000"/>
              </a:spcBef>
              <a:spcAft>
                <a:spcPts val="0"/>
              </a:spcAft>
              <a:buClr>
                <a:schemeClr val="dk1"/>
              </a:buClr>
              <a:buSzPts val="2800"/>
              <a:buFont typeface="Calibri"/>
              <a:buNone/>
            </a:pPr>
            <a:endParaRPr b="1"/>
          </a:p>
        </p:txBody>
      </p:sp>
      <p:pic>
        <p:nvPicPr>
          <p:cNvPr id="492" name="Google Shape;492;p24"/>
          <p:cNvPicPr preferRelativeResize="0"/>
          <p:nvPr/>
        </p:nvPicPr>
        <p:blipFill rotWithShape="1">
          <a:blip r:embed="rId4">
            <a:alphaModFix/>
          </a:blip>
          <a:srcRect/>
          <a:stretch/>
        </p:blipFill>
        <p:spPr>
          <a:xfrm>
            <a:off x="5863911" y="4209346"/>
            <a:ext cx="3031808" cy="2008574"/>
          </a:xfrm>
          <a:prstGeom prst="rect">
            <a:avLst/>
          </a:prstGeom>
          <a:noFill/>
          <a:ln>
            <a:noFill/>
          </a:ln>
        </p:spPr>
      </p:pic>
      <p:pic>
        <p:nvPicPr>
          <p:cNvPr id="493" name="Google Shape;493;p24"/>
          <p:cNvPicPr preferRelativeResize="0"/>
          <p:nvPr/>
        </p:nvPicPr>
        <p:blipFill rotWithShape="1">
          <a:blip r:embed="rId5">
            <a:alphaModFix/>
          </a:blip>
          <a:srcRect l="11917" t="20777" r="7825" b="19704"/>
          <a:stretch/>
        </p:blipFill>
        <p:spPr>
          <a:xfrm>
            <a:off x="5757077" y="462301"/>
            <a:ext cx="3245478" cy="2406658"/>
          </a:xfrm>
          <a:prstGeom prst="rect">
            <a:avLst/>
          </a:prstGeom>
          <a:noFill/>
          <a:ln>
            <a:noFill/>
          </a:ln>
        </p:spPr>
      </p:pic>
      <p:sp>
        <p:nvSpPr>
          <p:cNvPr id="494" name="Google Shape;494;p2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 SPAN Parent Advocacy Network</a:t>
            </a:r>
            <a:endParaRPr/>
          </a:p>
        </p:txBody>
      </p:sp>
      <p:sp>
        <p:nvSpPr>
          <p:cNvPr id="495" name="Google Shape;495;p2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1800"/>
              <a:buFont typeface="Tahoma"/>
              <a:buNone/>
            </a:pPr>
            <a:fld id="{00000000-1234-1234-1234-123412341234}" type="slidenum">
              <a:rPr lang="en-US" sz="1800">
                <a:solidFill>
                  <a:schemeClr val="dk1"/>
                </a:solidFill>
                <a:latin typeface="Tahoma"/>
                <a:ea typeface="Tahoma"/>
                <a:cs typeface="Tahoma"/>
                <a:sym typeface="Tahoma"/>
              </a:rPr>
              <a:t>45</a:t>
            </a:fld>
            <a:endParaRPr sz="1800">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c5fa32752f_0_12"/>
          <p:cNvSpPr txBox="1">
            <a:spLocks noGrp="1"/>
          </p:cNvSpPr>
          <p:nvPr>
            <p:ph type="title"/>
          </p:nvPr>
        </p:nvSpPr>
        <p:spPr>
          <a:xfrm>
            <a:off x="1657350" y="301625"/>
            <a:ext cx="5829300" cy="1143000"/>
          </a:xfrm>
          <a:prstGeom prst="rect">
            <a:avLst/>
          </a:prstGeom>
          <a:noFill/>
          <a:ln>
            <a:noFill/>
          </a:ln>
        </p:spPr>
        <p:txBody>
          <a:bodyPr spcFirstLastPara="1" wrap="square" lIns="92075" tIns="46025" rIns="92075" bIns="46025" anchor="ctr" anchorCtr="0">
            <a:normAutofit fontScale="90000"/>
          </a:bodyPr>
          <a:lstStyle/>
          <a:p>
            <a:pPr marL="0" lvl="0" indent="0" algn="ctr" rtl="0">
              <a:lnSpc>
                <a:spcPct val="90000"/>
              </a:lnSpc>
              <a:spcBef>
                <a:spcPts val="0"/>
              </a:spcBef>
              <a:spcAft>
                <a:spcPts val="0"/>
              </a:spcAft>
              <a:buSzPct val="50000"/>
              <a:buNone/>
            </a:pPr>
            <a:r>
              <a:rPr lang="en-US" sz="4000" b="1"/>
              <a:t>Your Role and Responsibilities</a:t>
            </a:r>
            <a:endParaRPr/>
          </a:p>
        </p:txBody>
      </p:sp>
      <p:sp>
        <p:nvSpPr>
          <p:cNvPr id="127" name="Google Shape;127;gc5fa32752f_0_12"/>
          <p:cNvSpPr txBox="1">
            <a:spLocks noGrp="1"/>
          </p:cNvSpPr>
          <p:nvPr>
            <p:ph type="body" idx="1"/>
          </p:nvPr>
        </p:nvSpPr>
        <p:spPr>
          <a:xfrm>
            <a:off x="1657350" y="1981200"/>
            <a:ext cx="4172100" cy="4572000"/>
          </a:xfrm>
          <a:prstGeom prst="rect">
            <a:avLst/>
          </a:prstGeom>
          <a:noFill/>
          <a:ln>
            <a:noFill/>
          </a:ln>
        </p:spPr>
        <p:txBody>
          <a:bodyPr spcFirstLastPara="1" wrap="square" lIns="92075" tIns="46025" rIns="92075" bIns="46025" anchor="t" anchorCtr="0">
            <a:normAutofit lnSpcReduction="10000"/>
          </a:bodyPr>
          <a:lstStyle/>
          <a:p>
            <a:pPr marL="342900" lvl="0" indent="-342900" algn="l" rtl="0">
              <a:lnSpc>
                <a:spcPct val="90000"/>
              </a:lnSpc>
              <a:spcBef>
                <a:spcPts val="0"/>
              </a:spcBef>
              <a:spcAft>
                <a:spcPts val="0"/>
              </a:spcAft>
              <a:buClr>
                <a:srgbClr val="000000"/>
              </a:buClr>
              <a:buSzPts val="2800"/>
              <a:buFont typeface="Noto Sans Symbols"/>
              <a:buChar char="∙"/>
            </a:pPr>
            <a:r>
              <a:rPr lang="en-US" sz="2800">
                <a:solidFill>
                  <a:srgbClr val="000000"/>
                </a:solidFill>
              </a:rPr>
              <a:t>An equal partner in decision-making, with the right to give or withhold consent for each evaluation and for initial services</a:t>
            </a:r>
            <a:endParaRPr/>
          </a:p>
          <a:p>
            <a:pPr marL="342900" lvl="0" indent="-342900" algn="l" rtl="0">
              <a:lnSpc>
                <a:spcPct val="90000"/>
              </a:lnSpc>
              <a:spcBef>
                <a:spcPts val="240"/>
              </a:spcBef>
              <a:spcAft>
                <a:spcPts val="0"/>
              </a:spcAft>
              <a:buClr>
                <a:schemeClr val="dk1"/>
              </a:buClr>
              <a:buSzPts val="1200"/>
              <a:buFont typeface="Noto Sans Symbols"/>
              <a:buNone/>
            </a:pPr>
            <a:endParaRPr sz="1200">
              <a:solidFill>
                <a:srgbClr val="000000"/>
              </a:solidFill>
            </a:endParaRPr>
          </a:p>
          <a:p>
            <a:pPr marL="342900" lvl="0" indent="-342900" algn="l" rtl="0">
              <a:lnSpc>
                <a:spcPct val="90000"/>
              </a:lnSpc>
              <a:spcBef>
                <a:spcPts val="560"/>
              </a:spcBef>
              <a:spcAft>
                <a:spcPts val="0"/>
              </a:spcAft>
              <a:buClr>
                <a:srgbClr val="000000"/>
              </a:buClr>
              <a:buSzPts val="2800"/>
              <a:buFont typeface="Noto Sans Symbols"/>
              <a:buChar char="∙"/>
            </a:pPr>
            <a:r>
              <a:rPr lang="en-US" sz="2800">
                <a:solidFill>
                  <a:srgbClr val="000000"/>
                </a:solidFill>
              </a:rPr>
              <a:t>To be at every decision-making meeting</a:t>
            </a:r>
            <a:endParaRPr/>
          </a:p>
          <a:p>
            <a:pPr marL="342900" lvl="0" indent="-342900" algn="l" rtl="0">
              <a:lnSpc>
                <a:spcPct val="90000"/>
              </a:lnSpc>
              <a:spcBef>
                <a:spcPts val="240"/>
              </a:spcBef>
              <a:spcAft>
                <a:spcPts val="0"/>
              </a:spcAft>
              <a:buClr>
                <a:schemeClr val="dk1"/>
              </a:buClr>
              <a:buSzPts val="1200"/>
              <a:buFont typeface="Noto Sans Symbols"/>
              <a:buNone/>
            </a:pPr>
            <a:endParaRPr sz="1200">
              <a:solidFill>
                <a:srgbClr val="000000"/>
              </a:solidFill>
            </a:endParaRPr>
          </a:p>
          <a:p>
            <a:pPr marL="342900" lvl="0" indent="-342900" algn="l" rtl="0">
              <a:lnSpc>
                <a:spcPct val="90000"/>
              </a:lnSpc>
              <a:spcBef>
                <a:spcPts val="560"/>
              </a:spcBef>
              <a:spcAft>
                <a:spcPts val="0"/>
              </a:spcAft>
              <a:buClr>
                <a:srgbClr val="000000"/>
              </a:buClr>
              <a:buSzPts val="2800"/>
              <a:buFont typeface="Noto Sans Symbols"/>
              <a:buChar char="∙"/>
            </a:pPr>
            <a:r>
              <a:rPr lang="en-US" sz="2800">
                <a:solidFill>
                  <a:srgbClr val="000000"/>
                </a:solidFill>
              </a:rPr>
              <a:t>To share your concerns for enhancing your child’s education </a:t>
            </a:r>
            <a:endParaRPr/>
          </a:p>
        </p:txBody>
      </p:sp>
      <p:pic>
        <p:nvPicPr>
          <p:cNvPr id="128" name="Google Shape;128;gc5fa32752f_0_12"/>
          <p:cNvPicPr preferRelativeResize="0"/>
          <p:nvPr/>
        </p:nvPicPr>
        <p:blipFill rotWithShape="1">
          <a:blip r:embed="rId3">
            <a:alphaModFix/>
          </a:blip>
          <a:srcRect/>
          <a:stretch/>
        </p:blipFill>
        <p:spPr>
          <a:xfrm>
            <a:off x="5829300" y="2516188"/>
            <a:ext cx="2010966" cy="19954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c5fa32752f_0_468"/>
          <p:cNvPicPr preferRelativeResize="0"/>
          <p:nvPr/>
        </p:nvPicPr>
        <p:blipFill rotWithShape="1">
          <a:blip r:embed="rId3">
            <a:alphaModFix/>
          </a:blip>
          <a:srcRect/>
          <a:stretch/>
        </p:blipFill>
        <p:spPr>
          <a:xfrm>
            <a:off x="1305761" y="639098"/>
            <a:ext cx="6802278" cy="50513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c5fa32752f_0_473"/>
          <p:cNvSpPr txBox="1">
            <a:spLocks noGrp="1"/>
          </p:cNvSpPr>
          <p:nvPr>
            <p:ph type="ctrTitle"/>
          </p:nvPr>
        </p:nvSpPr>
        <p:spPr>
          <a:xfrm>
            <a:off x="1744150" y="45727"/>
            <a:ext cx="6112200" cy="1426500"/>
          </a:xfrm>
          <a:prstGeom prst="rect">
            <a:avLst/>
          </a:prstGeom>
          <a:noFill/>
          <a:ln>
            <a:noFill/>
          </a:ln>
        </p:spPr>
        <p:txBody>
          <a:bodyPr spcFirstLastPara="1" wrap="square" lIns="0" tIns="0" rIns="0" bIns="0" anchor="ctr" anchorCtr="0">
            <a:noAutofit/>
          </a:bodyPr>
          <a:lstStyle/>
          <a:p>
            <a:pPr marL="0" lvl="0" indent="0" algn="ctr" rtl="0">
              <a:lnSpc>
                <a:spcPct val="95000"/>
              </a:lnSpc>
              <a:spcBef>
                <a:spcPts val="0"/>
              </a:spcBef>
              <a:spcAft>
                <a:spcPts val="0"/>
              </a:spcAft>
              <a:buSzPts val="6000"/>
              <a:buNone/>
            </a:pPr>
            <a:r>
              <a:rPr lang="en-US" sz="3700" b="1">
                <a:solidFill>
                  <a:srgbClr val="280070"/>
                </a:solidFill>
                <a:latin typeface="Arial"/>
                <a:ea typeface="Arial"/>
                <a:cs typeface="Arial"/>
                <a:sym typeface="Arial"/>
              </a:rPr>
              <a:t>Why Is Transition Important?</a:t>
            </a:r>
            <a:endParaRPr sz="3700"/>
          </a:p>
        </p:txBody>
      </p:sp>
      <p:sp>
        <p:nvSpPr>
          <p:cNvPr id="141" name="Google Shape;141;gc5fa32752f_0_473"/>
          <p:cNvSpPr txBox="1">
            <a:spLocks noGrp="1"/>
          </p:cNvSpPr>
          <p:nvPr>
            <p:ph type="subTitle" idx="1"/>
          </p:nvPr>
        </p:nvSpPr>
        <p:spPr>
          <a:xfrm>
            <a:off x="1515904" y="4997768"/>
            <a:ext cx="6169200" cy="1585800"/>
          </a:xfrm>
          <a:prstGeom prst="rect">
            <a:avLst/>
          </a:prstGeom>
          <a:noFill/>
          <a:ln>
            <a:noFill/>
          </a:ln>
        </p:spPr>
        <p:txBody>
          <a:bodyPr spcFirstLastPara="1" wrap="square" lIns="0" tIns="0" rIns="0" bIns="0" anchor="t" anchorCtr="0">
            <a:normAutofit fontScale="85000"/>
          </a:bodyPr>
          <a:lstStyle/>
          <a:p>
            <a:pPr marL="0" lvl="0" indent="0" algn="ctr" rtl="0">
              <a:lnSpc>
                <a:spcPct val="95000"/>
              </a:lnSpc>
              <a:spcBef>
                <a:spcPts val="0"/>
              </a:spcBef>
              <a:spcAft>
                <a:spcPts val="0"/>
              </a:spcAft>
              <a:buClr>
                <a:srgbClr val="000000"/>
              </a:buClr>
              <a:buSzPct val="99974"/>
              <a:buFont typeface="Arial"/>
              <a:buNone/>
            </a:pPr>
            <a:r>
              <a:rPr lang="en-US" sz="3959">
                <a:solidFill>
                  <a:srgbClr val="000000"/>
                </a:solidFill>
                <a:latin typeface="Arial"/>
                <a:ea typeface="Arial"/>
                <a:cs typeface="Arial"/>
                <a:sym typeface="Arial"/>
              </a:rPr>
              <a:t>It is the end of a system of entitlements, and the beginning of a system of eligibility.</a:t>
            </a:r>
            <a:endParaRPr/>
          </a:p>
        </p:txBody>
      </p:sp>
      <p:pic>
        <p:nvPicPr>
          <p:cNvPr id="142" name="Google Shape;142;gc5fa32752f_0_473"/>
          <p:cNvPicPr preferRelativeResize="0"/>
          <p:nvPr/>
        </p:nvPicPr>
        <p:blipFill rotWithShape="1">
          <a:blip r:embed="rId3">
            <a:alphaModFix/>
          </a:blip>
          <a:srcRect/>
          <a:stretch/>
        </p:blipFill>
        <p:spPr>
          <a:xfrm>
            <a:off x="2650150" y="1862850"/>
            <a:ext cx="3843695" cy="27442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c5fa32752f_0_480"/>
          <p:cNvPicPr preferRelativeResize="0"/>
          <p:nvPr/>
        </p:nvPicPr>
        <p:blipFill rotWithShape="1">
          <a:blip r:embed="rId3">
            <a:alphaModFix/>
          </a:blip>
          <a:srcRect/>
          <a:stretch/>
        </p:blipFill>
        <p:spPr>
          <a:xfrm>
            <a:off x="1492330" y="1714500"/>
            <a:ext cx="6395084" cy="3136464"/>
          </a:xfrm>
          <a:prstGeom prst="rect">
            <a:avLst/>
          </a:prstGeom>
          <a:noFill/>
          <a:ln>
            <a:noFill/>
          </a:ln>
        </p:spPr>
      </p:pic>
      <p:sp>
        <p:nvSpPr>
          <p:cNvPr id="149" name="Google Shape;149;gc5fa32752f_0_480"/>
          <p:cNvSpPr txBox="1"/>
          <p:nvPr/>
        </p:nvSpPr>
        <p:spPr>
          <a:xfrm>
            <a:off x="1915597" y="858499"/>
            <a:ext cx="5597700" cy="644700"/>
          </a:xfrm>
          <a:prstGeom prst="rect">
            <a:avLst/>
          </a:prstGeom>
          <a:noFill/>
          <a:ln>
            <a:noFill/>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280070"/>
              </a:buClr>
              <a:buSzPts val="4410"/>
              <a:buFont typeface="Arial"/>
              <a:buNone/>
            </a:pPr>
            <a:r>
              <a:rPr lang="en-US" sz="4410" b="1" i="0" u="none" strike="noStrike" cap="none">
                <a:solidFill>
                  <a:srgbClr val="280070"/>
                </a:solidFill>
                <a:latin typeface="Arial"/>
                <a:ea typeface="Arial"/>
                <a:cs typeface="Arial"/>
                <a:sym typeface="Arial"/>
              </a:rPr>
              <a:t>Why Focus on Transition?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c5fa32752f_1_0"/>
          <p:cNvSpPr txBox="1">
            <a:spLocks noGrp="1"/>
          </p:cNvSpPr>
          <p:nvPr>
            <p:ph type="ctrTitle"/>
          </p:nvPr>
        </p:nvSpPr>
        <p:spPr>
          <a:xfrm>
            <a:off x="1630562" y="274320"/>
            <a:ext cx="6283500" cy="1051500"/>
          </a:xfrm>
          <a:prstGeom prst="rect">
            <a:avLst/>
          </a:prstGeom>
          <a:noFill/>
          <a:ln>
            <a:noFill/>
          </a:ln>
        </p:spPr>
        <p:txBody>
          <a:bodyPr spcFirstLastPara="1" wrap="square" lIns="0" tIns="0" rIns="0" bIns="0" anchor="ctr" anchorCtr="0">
            <a:normAutofit fontScale="90000"/>
          </a:bodyPr>
          <a:lstStyle/>
          <a:p>
            <a:pPr marL="0" lvl="0" indent="0" algn="ctr" rtl="0">
              <a:lnSpc>
                <a:spcPct val="95000"/>
              </a:lnSpc>
              <a:spcBef>
                <a:spcPts val="0"/>
              </a:spcBef>
              <a:spcAft>
                <a:spcPts val="0"/>
              </a:spcAft>
              <a:buSzPct val="151171"/>
              <a:buNone/>
            </a:pPr>
            <a:r>
              <a:rPr lang="en-US" sz="4410" b="1">
                <a:solidFill>
                  <a:srgbClr val="280070"/>
                </a:solidFill>
                <a:latin typeface="Arial"/>
                <a:ea typeface="Arial"/>
                <a:cs typeface="Arial"/>
                <a:sym typeface="Arial"/>
              </a:rPr>
              <a:t>When Does Transition Begin?</a:t>
            </a:r>
            <a:endParaRPr/>
          </a:p>
        </p:txBody>
      </p:sp>
      <p:pic>
        <p:nvPicPr>
          <p:cNvPr id="156" name="Google Shape;156;gc5fa32752f_1_0"/>
          <p:cNvPicPr preferRelativeResize="0"/>
          <p:nvPr/>
        </p:nvPicPr>
        <p:blipFill rotWithShape="1">
          <a:blip r:embed="rId3">
            <a:alphaModFix/>
          </a:blip>
          <a:srcRect/>
          <a:stretch/>
        </p:blipFill>
        <p:spPr>
          <a:xfrm>
            <a:off x="1885593" y="1980248"/>
            <a:ext cx="2000607" cy="2001679"/>
          </a:xfrm>
          <a:prstGeom prst="rect">
            <a:avLst/>
          </a:prstGeom>
          <a:noFill/>
          <a:ln>
            <a:noFill/>
          </a:ln>
        </p:spPr>
      </p:pic>
      <p:pic>
        <p:nvPicPr>
          <p:cNvPr id="157" name="Google Shape;157;gc5fa32752f_1_0"/>
          <p:cNvPicPr preferRelativeResize="0"/>
          <p:nvPr/>
        </p:nvPicPr>
        <p:blipFill rotWithShape="1">
          <a:blip r:embed="rId4">
            <a:alphaModFix/>
          </a:blip>
          <a:srcRect/>
          <a:stretch/>
        </p:blipFill>
        <p:spPr>
          <a:xfrm>
            <a:off x="5257800" y="1828800"/>
            <a:ext cx="2458165" cy="2115265"/>
          </a:xfrm>
          <a:prstGeom prst="rect">
            <a:avLst/>
          </a:prstGeom>
          <a:noFill/>
          <a:ln>
            <a:noFill/>
          </a:ln>
        </p:spPr>
      </p:pic>
      <p:sp>
        <p:nvSpPr>
          <p:cNvPr id="158" name="Google Shape;158;gc5fa32752f_1_0"/>
          <p:cNvSpPr txBox="1"/>
          <p:nvPr/>
        </p:nvSpPr>
        <p:spPr>
          <a:xfrm>
            <a:off x="1744147" y="5226368"/>
            <a:ext cx="2683200" cy="14211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000000"/>
              </a:buClr>
              <a:buSzPts val="3240"/>
              <a:buFont typeface="Arial"/>
              <a:buNone/>
            </a:pPr>
            <a:r>
              <a:rPr lang="en-US" sz="3240" b="1" i="0" u="none" strike="noStrike" cap="none">
                <a:solidFill>
                  <a:srgbClr val="000000"/>
                </a:solidFill>
                <a:latin typeface="Arial"/>
                <a:ea typeface="Arial"/>
                <a:cs typeface="Arial"/>
                <a:sym typeface="Arial"/>
              </a:rPr>
              <a:t>Statement of Transition Planning</a:t>
            </a:r>
            <a:endParaRPr sz="1400" b="0" i="0" u="none" strike="noStrike" cap="none">
              <a:solidFill>
                <a:srgbClr val="000000"/>
              </a:solidFill>
              <a:latin typeface="Arial"/>
              <a:ea typeface="Arial"/>
              <a:cs typeface="Arial"/>
              <a:sym typeface="Arial"/>
            </a:endParaRPr>
          </a:p>
        </p:txBody>
      </p:sp>
      <p:sp>
        <p:nvSpPr>
          <p:cNvPr id="159" name="Google Shape;159;gc5fa32752f_1_0"/>
          <p:cNvSpPr txBox="1"/>
          <p:nvPr/>
        </p:nvSpPr>
        <p:spPr>
          <a:xfrm>
            <a:off x="5173147" y="5226368"/>
            <a:ext cx="3026100" cy="15261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000000"/>
              </a:buClr>
              <a:buSzPts val="3240"/>
              <a:buFont typeface="Arial"/>
              <a:buNone/>
            </a:pPr>
            <a:r>
              <a:rPr lang="en-US" sz="3240" b="1" i="0" u="none" strike="noStrike" cap="none">
                <a:solidFill>
                  <a:srgbClr val="000000"/>
                </a:solidFill>
                <a:latin typeface="Arial"/>
                <a:ea typeface="Arial"/>
                <a:cs typeface="Arial"/>
                <a:sym typeface="Arial"/>
              </a:rPr>
              <a:t>Statement of </a:t>
            </a:r>
            <a:endParaRPr sz="2160" b="0" i="0" u="none" strike="noStrike" cap="none">
              <a:solidFill>
                <a:srgbClr val="000000"/>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000000"/>
              </a:buClr>
              <a:buSzPts val="3240"/>
              <a:buFont typeface="Arial"/>
              <a:buNone/>
            </a:pPr>
            <a:r>
              <a:rPr lang="en-US" sz="3240" b="1" i="0" u="none" strike="noStrike" cap="none">
                <a:solidFill>
                  <a:srgbClr val="000000"/>
                </a:solidFill>
                <a:latin typeface="Arial"/>
                <a:ea typeface="Arial"/>
                <a:cs typeface="Arial"/>
                <a:sym typeface="Arial"/>
              </a:rPr>
              <a:t>Transition Services</a:t>
            </a:r>
            <a:r>
              <a:rPr lang="en-US" sz="2790" b="1" i="0" u="none" strike="noStrike" cap="none">
                <a:solidFill>
                  <a:srgbClr val="000000"/>
                </a:solidFill>
                <a:latin typeface="Arial"/>
                <a:ea typeface="Arial"/>
                <a:cs typeface="Arial"/>
                <a:sym typeface="Arial"/>
              </a:rPr>
              <a:t> </a:t>
            </a:r>
            <a:endParaRPr sz="2160" b="0" i="0" u="none" strike="noStrike" cap="none">
              <a:solidFill>
                <a:srgbClr val="000000"/>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000000"/>
              </a:buClr>
              <a:buSzPts val="1979"/>
              <a:buFont typeface="Arial"/>
              <a:buNone/>
            </a:pPr>
            <a:r>
              <a:rPr lang="en-US" sz="1979" b="1" i="0" u="none" strike="noStrike" cap="none">
                <a:solidFill>
                  <a:srgbClr val="000000"/>
                </a:solidFill>
                <a:latin typeface="Arial"/>
                <a:ea typeface="Arial"/>
                <a:cs typeface="Arial"/>
                <a:sym typeface="Arial"/>
              </a:rPr>
              <a:t>(Coordinated Activities/Strategies)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6548</Words>
  <Application>Microsoft Office PowerPoint</Application>
  <PresentationFormat>On-screen Show (4:3)</PresentationFormat>
  <Paragraphs>761</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Tahoma</vt:lpstr>
      <vt:lpstr>Calibri</vt:lpstr>
      <vt:lpstr>Times New Roman</vt:lpstr>
      <vt:lpstr>Courier New</vt:lpstr>
      <vt:lpstr>Noto Sans Symbols</vt:lpstr>
      <vt:lpstr>Arial</vt:lpstr>
      <vt:lpstr>Office Theme</vt:lpstr>
      <vt:lpstr>TRANSITION from SCHOOL to ADULT LIFE</vt:lpstr>
      <vt:lpstr>PowerPoint Presentation</vt:lpstr>
      <vt:lpstr>Basic Rights of IDEA</vt:lpstr>
      <vt:lpstr>Purpose of the Law</vt:lpstr>
      <vt:lpstr>Your Role and Responsibilities</vt:lpstr>
      <vt:lpstr>PowerPoint Presentation</vt:lpstr>
      <vt:lpstr>Why Is Transition Important?</vt:lpstr>
      <vt:lpstr>PowerPoint Presentation</vt:lpstr>
      <vt:lpstr>When Does Transition Begin?</vt:lpstr>
      <vt:lpstr>Transition Planning: IEP</vt:lpstr>
      <vt:lpstr>PowerPoint Presentation</vt:lpstr>
      <vt:lpstr>Transition Planning: IEP</vt:lpstr>
      <vt:lpstr>PowerPoint Presentation</vt:lpstr>
      <vt:lpstr>PowerPoint Presentation</vt:lpstr>
      <vt:lpstr>Transition Planning: Measurable Goals</vt:lpstr>
      <vt:lpstr>PowerPoint Presentation</vt:lpstr>
      <vt:lpstr>Age of Majority</vt:lpstr>
      <vt:lpstr>PowerPoint Presentation</vt:lpstr>
      <vt:lpstr>Graduation</vt:lpstr>
      <vt:lpstr>Decisions,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HELPFUL HINTS </vt:lpstr>
      <vt:lpstr>Reflection</vt:lpstr>
      <vt:lpstr> Transition RESOURCES</vt:lpstr>
      <vt:lpstr>QUESTIONS</vt:lpstr>
      <vt:lpstr> for joining us for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from SCHOOL to ADULT LIFE</dc:title>
  <dc:creator>Microsoft Office User</dc:creator>
  <cp:lastModifiedBy>Monique Dujue</cp:lastModifiedBy>
  <cp:revision>1</cp:revision>
  <dcterms:created xsi:type="dcterms:W3CDTF">2019-01-25T17:11:23Z</dcterms:created>
  <dcterms:modified xsi:type="dcterms:W3CDTF">2021-03-09T18:13:44Z</dcterms:modified>
</cp:coreProperties>
</file>